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70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332" r:id="rId10"/>
    <p:sldId id="328" r:id="rId11"/>
    <p:sldId id="326" r:id="rId12"/>
    <p:sldId id="329" r:id="rId13"/>
    <p:sldId id="327" r:id="rId14"/>
    <p:sldId id="263" r:id="rId15"/>
    <p:sldId id="264" r:id="rId16"/>
    <p:sldId id="307" r:id="rId17"/>
    <p:sldId id="265" r:id="rId18"/>
    <p:sldId id="266" r:id="rId19"/>
    <p:sldId id="267" r:id="rId20"/>
    <p:sldId id="324" r:id="rId21"/>
    <p:sldId id="309" r:id="rId22"/>
    <p:sldId id="269" r:id="rId23"/>
    <p:sldId id="270" r:id="rId24"/>
    <p:sldId id="271" r:id="rId25"/>
    <p:sldId id="272" r:id="rId26"/>
    <p:sldId id="300" r:id="rId27"/>
    <p:sldId id="330" r:id="rId28"/>
    <p:sldId id="301" r:id="rId29"/>
    <p:sldId id="306" r:id="rId30"/>
    <p:sldId id="318" r:id="rId31"/>
    <p:sldId id="302" r:id="rId32"/>
    <p:sldId id="331" r:id="rId33"/>
    <p:sldId id="313" r:id="rId34"/>
    <p:sldId id="325" r:id="rId35"/>
    <p:sldId id="304" r:id="rId36"/>
    <p:sldId id="305" r:id="rId37"/>
    <p:sldId id="275" r:id="rId38"/>
    <p:sldId id="312" r:id="rId39"/>
    <p:sldId id="276" r:id="rId40"/>
    <p:sldId id="277" r:id="rId41"/>
    <p:sldId id="280" r:id="rId42"/>
    <p:sldId id="323" r:id="rId43"/>
    <p:sldId id="321" r:id="rId44"/>
    <p:sldId id="319" r:id="rId45"/>
    <p:sldId id="320" r:id="rId46"/>
    <p:sldId id="311" r:id="rId47"/>
    <p:sldId id="279" r:id="rId48"/>
    <p:sldId id="287" r:id="rId49"/>
    <p:sldId id="282" r:id="rId50"/>
    <p:sldId id="283" r:id="rId51"/>
    <p:sldId id="284" r:id="rId52"/>
    <p:sldId id="285" r:id="rId53"/>
    <p:sldId id="286" r:id="rId54"/>
    <p:sldId id="288" r:id="rId55"/>
    <p:sldId id="289" r:id="rId56"/>
    <p:sldId id="290" r:id="rId57"/>
    <p:sldId id="293" r:id="rId58"/>
    <p:sldId id="294" r:id="rId59"/>
    <p:sldId id="299" r:id="rId60"/>
  </p:sldIdLst>
  <p:sldSz cx="9144000" cy="5143500" type="screen16x9"/>
  <p:notesSz cx="6858000" cy="9144000"/>
  <p:custDataLst>
    <p:tags r:id="rId61"/>
  </p:custDataLst>
  <p:defaultTextStyle>
    <a:defPPr>
      <a:defRPr lang="en-US"/>
    </a:defPPr>
    <a:lvl1pPr marL="0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3" autoAdjust="0"/>
    <p:restoredTop sz="94624" autoAdjust="0"/>
  </p:normalViewPr>
  <p:slideViewPr>
    <p:cSldViewPr>
      <p:cViewPr>
        <p:scale>
          <a:sx n="90" d="100"/>
          <a:sy n="90" d="100"/>
        </p:scale>
        <p:origin x="-816" y="-1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84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8028800" cy="780288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slide" Target="slides/slide28.xml" /><Relationship Id="rId31" Type="http://schemas.openxmlformats.org/officeDocument/2006/relationships/slide" Target="slides/slide29.xml" /><Relationship Id="rId32" Type="http://schemas.openxmlformats.org/officeDocument/2006/relationships/slide" Target="slides/slide30.xml" /><Relationship Id="rId33" Type="http://schemas.openxmlformats.org/officeDocument/2006/relationships/slide" Target="slides/slide31.xml" /><Relationship Id="rId34" Type="http://schemas.openxmlformats.org/officeDocument/2006/relationships/slide" Target="slides/slide32.xml" /><Relationship Id="rId35" Type="http://schemas.openxmlformats.org/officeDocument/2006/relationships/slide" Target="slides/slide33.xml" /><Relationship Id="rId36" Type="http://schemas.openxmlformats.org/officeDocument/2006/relationships/slide" Target="slides/slide34.xml" /><Relationship Id="rId37" Type="http://schemas.openxmlformats.org/officeDocument/2006/relationships/slide" Target="slides/slide35.xml" /><Relationship Id="rId38" Type="http://schemas.openxmlformats.org/officeDocument/2006/relationships/slide" Target="slides/slide36.xml" /><Relationship Id="rId39" Type="http://schemas.openxmlformats.org/officeDocument/2006/relationships/slide" Target="slides/slide37.xml" /><Relationship Id="rId4" Type="http://schemas.openxmlformats.org/officeDocument/2006/relationships/slide" Target="slides/slide2.xml" /><Relationship Id="rId40" Type="http://schemas.openxmlformats.org/officeDocument/2006/relationships/slide" Target="slides/slide38.xml" /><Relationship Id="rId41" Type="http://schemas.openxmlformats.org/officeDocument/2006/relationships/slide" Target="slides/slide39.xml" /><Relationship Id="rId42" Type="http://schemas.openxmlformats.org/officeDocument/2006/relationships/slide" Target="slides/slide40.xml" /><Relationship Id="rId43" Type="http://schemas.openxmlformats.org/officeDocument/2006/relationships/slide" Target="slides/slide41.xml" /><Relationship Id="rId44" Type="http://schemas.openxmlformats.org/officeDocument/2006/relationships/slide" Target="slides/slide42.xml" /><Relationship Id="rId45" Type="http://schemas.openxmlformats.org/officeDocument/2006/relationships/slide" Target="slides/slide43.xml" /><Relationship Id="rId46" Type="http://schemas.openxmlformats.org/officeDocument/2006/relationships/slide" Target="slides/slide44.xml" /><Relationship Id="rId47" Type="http://schemas.openxmlformats.org/officeDocument/2006/relationships/slide" Target="slides/slide45.xml" /><Relationship Id="rId48" Type="http://schemas.openxmlformats.org/officeDocument/2006/relationships/slide" Target="slides/slide46.xml" /><Relationship Id="rId49" Type="http://schemas.openxmlformats.org/officeDocument/2006/relationships/slide" Target="slides/slide47.xml" /><Relationship Id="rId5" Type="http://schemas.openxmlformats.org/officeDocument/2006/relationships/slide" Target="slides/slide3.xml" /><Relationship Id="rId50" Type="http://schemas.openxmlformats.org/officeDocument/2006/relationships/slide" Target="slides/slide48.xml" /><Relationship Id="rId51" Type="http://schemas.openxmlformats.org/officeDocument/2006/relationships/slide" Target="slides/slide49.xml" /><Relationship Id="rId52" Type="http://schemas.openxmlformats.org/officeDocument/2006/relationships/slide" Target="slides/slide50.xml" /><Relationship Id="rId53" Type="http://schemas.openxmlformats.org/officeDocument/2006/relationships/slide" Target="slides/slide51.xml" /><Relationship Id="rId54" Type="http://schemas.openxmlformats.org/officeDocument/2006/relationships/slide" Target="slides/slide52.xml" /><Relationship Id="rId55" Type="http://schemas.openxmlformats.org/officeDocument/2006/relationships/slide" Target="slides/slide53.xml" /><Relationship Id="rId56" Type="http://schemas.openxmlformats.org/officeDocument/2006/relationships/slide" Target="slides/slide54.xml" /><Relationship Id="rId57" Type="http://schemas.openxmlformats.org/officeDocument/2006/relationships/slide" Target="slides/slide55.xml" /><Relationship Id="rId58" Type="http://schemas.openxmlformats.org/officeDocument/2006/relationships/slide" Target="slides/slide56.xml" /><Relationship Id="rId59" Type="http://schemas.openxmlformats.org/officeDocument/2006/relationships/slide" Target="slides/slide57.xml" /><Relationship Id="rId6" Type="http://schemas.openxmlformats.org/officeDocument/2006/relationships/slide" Target="slides/slide4.xml" /><Relationship Id="rId60" Type="http://schemas.openxmlformats.org/officeDocument/2006/relationships/slide" Target="slides/slide58.xml" /><Relationship Id="rId61" Type="http://schemas.openxmlformats.org/officeDocument/2006/relationships/tags" Target="tags/tag1.xml" /><Relationship Id="rId62" Type="http://schemas.openxmlformats.org/officeDocument/2006/relationships/presProps" Target="presProps.xml" /><Relationship Id="rId63" Type="http://schemas.openxmlformats.org/officeDocument/2006/relationships/viewProps" Target="viewProps.xml" /><Relationship Id="rId64" Type="http://schemas.openxmlformats.org/officeDocument/2006/relationships/theme" Target="theme/theme1.xml" /><Relationship Id="rId65" Type="http://schemas.openxmlformats.org/officeDocument/2006/relationships/tableStyles" Target="tableStyles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B4141-A36B-4103-86F6-A0ED1E50A080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07009-87C2-4AA7-8BD8-19C5C66681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BBB5715-964A-4707-BD3D-9374926F0EAE}" type="slidenum">
              <a:rPr lang="en-US" smtClean="0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See  bye law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69BA17-A371-46F2-96A4-42FDAB98A26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See  bye law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D469B-EEAC-412C-86A8-8C30694BCF1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7" tIns="45713" rIns="91427" bIns="4571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7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7" tIns="45713" rIns="91427" bIns="4571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9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7" tIns="45713" rIns="91427" bIns="4571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135" indent="0" algn="ctr">
              <a:buNone/>
            </a:lvl2pPr>
            <a:lvl3pPr marL="914269" indent="0" algn="ctr">
              <a:buNone/>
            </a:lvl3pPr>
            <a:lvl4pPr marL="1371404" indent="0" algn="ctr">
              <a:buNone/>
            </a:lvl4pPr>
            <a:lvl5pPr marL="1828539" indent="0" algn="ctr">
              <a:buNone/>
            </a:lvl5pPr>
            <a:lvl6pPr marL="2285674" indent="0" algn="ctr">
              <a:buNone/>
            </a:lvl6pPr>
            <a:lvl7pPr marL="2742809" indent="0" algn="ctr">
              <a:buNone/>
            </a:lvl7pPr>
            <a:lvl8pPr marL="3199944" indent="0" algn="ctr">
              <a:buNone/>
            </a:lvl8pPr>
            <a:lvl9pPr marL="365707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4" y="177405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2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9"/>
            <a:ext cx="8153400" cy="652462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1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1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1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lIns="91427" tIns="45713" rIns="91427" bIns="45713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 lIns="91427" tIns="45713" rIns="91427" bIns="45713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lIns="91427" tIns="45713" rIns="91427" bIns="45713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5" y="4686156"/>
            <a:ext cx="5421083" cy="273844"/>
          </a:xfrm>
          <a:prstGeom prst="rect">
            <a:avLst/>
          </a:prstGeom>
        </p:spPr>
        <p:txBody>
          <a:bodyPr vert="horz" lIns="91427" tIns="45713" rIns="91427" bIns="45713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7" tIns="45713" rIns="91427" bIns="4571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1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7" tIns="45713" rIns="91427" bIns="4571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1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7" tIns="45713" rIns="91427" bIns="4571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lIns="91427" tIns="45713" rIns="91427" bIns="45713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2" r:id="rId3"/>
    <p:sldLayoutId id="2147483713" r:id="rId4"/>
    <p:sldLayoutId id="2147483715" r:id="rId5"/>
  </p:sldLayoutIdLst>
  <p:transition/>
  <p:timing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9994" indent="-319994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89" indent="-274281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indent="-228567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indent="-228567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9" indent="-228567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2820" indent="-228567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101" indent="-228567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382" indent="-228567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5663" indent="-228567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3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8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8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9.jpeg" /><Relationship Id="rId3" Type="http://schemas.openxmlformats.org/officeDocument/2006/relationships/image" Target="../media/image5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4.jpeg" /><Relationship Id="rId3" Type="http://schemas.openxmlformats.org/officeDocument/2006/relationships/image" Target="../media/image5.jpe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0.jpeg" /><Relationship Id="rId3" Type="http://schemas.openxmlformats.org/officeDocument/2006/relationships/image" Target="../media/image5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1.jpeg" /><Relationship Id="rId3" Type="http://schemas.openxmlformats.org/officeDocument/2006/relationships/image" Target="../media/image5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2.jpeg" /><Relationship Id="rId3" Type="http://schemas.openxmlformats.org/officeDocument/2006/relationships/image" Target="../media/image5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3.jpeg" /><Relationship Id="rId3" Type="http://schemas.openxmlformats.org/officeDocument/2006/relationships/image" Target="../media/image5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4.jpeg" /><Relationship Id="rId3" Type="http://schemas.openxmlformats.org/officeDocument/2006/relationships/image" Target="../media/image5.jpe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5.jpeg" /><Relationship Id="rId3" Type="http://schemas.openxmlformats.org/officeDocument/2006/relationships/image" Target="../media/image5.jpe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6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7.jpeg" /><Relationship Id="rId3" Type="http://schemas.openxmlformats.org/officeDocument/2006/relationships/image" Target="../media/image5.jpeg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8.jpeg" /><Relationship Id="rId3" Type="http://schemas.openxmlformats.org/officeDocument/2006/relationships/image" Target="../media/image5.jpeg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9.jpeg" /><Relationship Id="rId3" Type="http://schemas.openxmlformats.org/officeDocument/2006/relationships/image" Target="../media/image5.jpeg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0.jpeg" /><Relationship Id="rId3" Type="http://schemas.openxmlformats.org/officeDocument/2006/relationships/image" Target="../media/image5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6.jpeg" /><Relationship Id="rId3" Type="http://schemas.openxmlformats.org/officeDocument/2006/relationships/image" Target="../media/image5.jpeg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1.jpeg" /><Relationship Id="rId3" Type="http://schemas.openxmlformats.org/officeDocument/2006/relationships/image" Target="../media/image5.jpeg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2.jpeg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3.jpeg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4.jpeg" /><Relationship Id="rId3" Type="http://schemas.openxmlformats.org/officeDocument/2006/relationships/image" Target="../media/image5.jpeg" /></Relationships>
</file>

<file path=ppt/slides/_rels/slide4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5.jpeg" /><Relationship Id="rId3" Type="http://schemas.openxmlformats.org/officeDocument/2006/relationships/image" Target="../media/image5.jpeg" /></Relationships>
</file>

<file path=ppt/slides/_rels/slide4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6.jpeg" /><Relationship Id="rId3" Type="http://schemas.openxmlformats.org/officeDocument/2006/relationships/image" Target="../media/image5.jpeg" /></Relationships>
</file>

<file path=ppt/slides/_rels/slide4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5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5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5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5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5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7.jpeg" /><Relationship Id="rId3" Type="http://schemas.openxmlformats.org/officeDocument/2006/relationships/image" Target="../media/image5.jpeg" /></Relationships>
</file>

<file path=ppt/slides/_rels/slide5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5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8.jpeg" /><Relationship Id="rId3" Type="http://schemas.openxmlformats.org/officeDocument/2006/relationships/image" Target="../media/image5.jpeg" /></Relationships>
</file>

<file path=ppt/slides/_rels/slide5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5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9.jpeg" /><Relationship Id="rId3" Type="http://schemas.openxmlformats.org/officeDocument/2006/relationships/image" Target="../media/image3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5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5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66751"/>
            <a:ext cx="8229600" cy="1905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b="1" smtClean="0"/>
              <a:t>Ayurveda Medical </a:t>
            </a:r>
            <a:br>
              <a:rPr lang="en-US" sz="3600" b="1" smtClean="0"/>
            </a:br>
            <a:r>
              <a:rPr lang="en-US" sz="3600" b="1" smtClean="0"/>
              <a:t>association of India</a:t>
            </a:r>
            <a:br>
              <a:rPr lang="ml-IN" sz="3600" b="1" smtClean="0"/>
            </a:br>
            <a:r>
              <a:rPr lang="en-US" sz="3600" b="1" smtClean="0"/>
              <a:t>aims &amp; objectives  a historical evaluation</a:t>
            </a:r>
            <a:endParaRPr sz="3600" b="1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724150"/>
            <a:ext cx="6400800" cy="1200150"/>
          </a:xfrm>
        </p:spPr>
        <p:txBody>
          <a:bodyPr/>
          <a:lstStyle/>
          <a:p>
            <a:pPr eaLnBrk="1" hangingPunct="1">
              <a:buFont typeface="Arial"/>
              <a:buNone/>
            </a:pPr>
            <a:r>
              <a:rPr lang="en-US" b="1" err="1" smtClean="0"/>
              <a:t>Dr.V.G.Udayakumar</a:t>
            </a:r>
            <a:endParaRPr lang="en-US" b="1" smtClean="0"/>
          </a:p>
          <a:p>
            <a:pPr eaLnBrk="1" hangingPunct="1">
              <a:buFont typeface="Arial"/>
              <a:buNone/>
            </a:pPr>
            <a:r>
              <a:rPr lang="en-US" sz="2800" smtClean="0"/>
              <a:t>President, AMA Research Foundation</a:t>
            </a:r>
          </a:p>
        </p:txBody>
      </p:sp>
      <p:pic>
        <p:nvPicPr>
          <p:cNvPr id="9220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077200" y="3181350"/>
            <a:ext cx="765175" cy="989013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 advClick="0"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Aims &amp; Objectives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udayakumarvg@gmail.com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215ED5D7-38A9-4A91-BAB5-FDABF6365C2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/>
        <p:txBody>
          <a:bodyPr rtlCol="0">
            <a:noAutofit/>
          </a:bodyPr>
          <a:lstStyle/>
          <a:p>
            <a:pPr marL="514350" indent="-514350" eaLnBrk="1" fontAlgn="auto" hangingPunct="1">
              <a:spcBef>
                <a:spcPct val="0"/>
              </a:spcBef>
              <a:spcAft>
                <a:spcPct val="0"/>
              </a:spcAft>
              <a:buFont typeface="Wingdings 2"/>
              <a:buNone/>
              <a:defRPr/>
            </a:pPr>
            <a:r>
              <a:rPr lang="en-US" sz="2800" b="1" smtClean="0"/>
              <a:t>1. Work  for the development of Ayurveda by adopting all knowledge available in health sector.</a:t>
            </a:r>
          </a:p>
          <a:p>
            <a:pPr marL="514350" indent="-514350" eaLnBrk="1" fontAlgn="auto" hangingPunct="1">
              <a:spcBef>
                <a:spcPct val="0"/>
              </a:spcBef>
              <a:spcAft>
                <a:spcPct val="0"/>
              </a:spcAft>
              <a:buFont typeface="Wingdings 2"/>
              <a:buNone/>
              <a:defRPr/>
            </a:pPr>
            <a:r>
              <a:rPr lang="en-US" sz="2800" b="1" smtClean="0"/>
              <a:t>2. Uplift Ayurveda as our National System of  Medicine</a:t>
            </a:r>
          </a:p>
          <a:p>
            <a:pPr marL="514350" indent="-514350" eaLnBrk="1" fontAlgn="auto" hangingPunct="1">
              <a:spcBef>
                <a:spcPct val="0"/>
              </a:spcBef>
              <a:spcAft>
                <a:spcPct val="0"/>
              </a:spcAft>
              <a:buFont typeface="Wingdings 2"/>
              <a:buNone/>
              <a:defRPr/>
            </a:pPr>
            <a:r>
              <a:rPr lang="en-US" sz="2800" b="1" smtClean="0"/>
              <a:t>3. Promote research and utilize the result for public interest.</a:t>
            </a:r>
          </a:p>
          <a:p>
            <a:pPr marL="514350" indent="-514350" eaLnBrk="1" fontAlgn="auto" hangingPunct="1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lang="en-US" sz="2800" b="1" smtClean="0"/>
          </a:p>
        </p:txBody>
      </p:sp>
      <p:pic>
        <p:nvPicPr>
          <p:cNvPr id="11268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229600" y="240030"/>
            <a:ext cx="552450" cy="715804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Aims &amp; Objectives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ct val="0"/>
              </a:spcBef>
              <a:buNone/>
              <a:defRPr/>
            </a:pPr>
            <a:r>
              <a:rPr lang="en-US" sz="2800" b="1" smtClean="0"/>
              <a:t>4. Prevent quackery</a:t>
            </a:r>
          </a:p>
          <a:p>
            <a:pPr marL="514350" indent="-514350">
              <a:spcBef>
                <a:spcPct val="0"/>
              </a:spcBef>
              <a:buNone/>
              <a:defRPr/>
            </a:pPr>
            <a:r>
              <a:rPr lang="en-US" sz="2800" b="1" smtClean="0"/>
              <a:t>5. Improve Health Care Delivery System</a:t>
            </a:r>
          </a:p>
          <a:p>
            <a:pPr marL="514350" indent="-514350">
              <a:spcBef>
                <a:spcPct val="0"/>
              </a:spcBef>
              <a:buNone/>
              <a:defRPr/>
            </a:pPr>
            <a:r>
              <a:rPr lang="en-US" sz="2800" b="1" smtClean="0"/>
              <a:t>6. Preservation of Medicinal plants</a:t>
            </a:r>
          </a:p>
          <a:p>
            <a:pPr>
              <a:buNone/>
            </a:pPr>
            <a:r>
              <a:rPr lang="en-US" sz="2800" b="1" smtClean="0"/>
              <a:t>7. Contemporary development in Ayurveda education</a:t>
            </a:r>
          </a:p>
          <a:p>
            <a:pPr>
              <a:buNone/>
            </a:pPr>
            <a:r>
              <a:rPr lang="en-US" sz="2800" b="1" smtClean="0"/>
              <a:t>8.Organize doctors for public health initiatives</a:t>
            </a:r>
          </a:p>
          <a:p>
            <a:pPr>
              <a:buNone/>
            </a:pPr>
            <a:endParaRPr lang="en-US" sz="2800"/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ct val="0"/>
              </a:spcAft>
              <a:defRPr/>
            </a:pPr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Aims &amp; Objectives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udayakumarvg@gmail.com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81EB5920-5455-4679-BF5B-C5E824EDF1D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sz="2800" b="1" smtClean="0"/>
              <a:t>9. Propagation of scientific literature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b="1" smtClean="0"/>
              <a:t>10.Healthy co operation with different medical systems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b="1" smtClean="0"/>
              <a:t>11. Organize heath awareness programmes</a:t>
            </a:r>
            <a:endParaRPr lang="en-US" sz="2800" b="1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800" b="1" smtClean="0"/>
              <a:t>12. Work for doctors welfare</a:t>
            </a:r>
          </a:p>
          <a:p>
            <a:pPr eaLnBrk="1" hangingPunct="1"/>
            <a:endParaRPr lang="en-US" sz="2800" b="1" smtClean="0"/>
          </a:p>
          <a:p>
            <a:pPr eaLnBrk="1" hangingPunct="1"/>
            <a:endParaRPr lang="en-US" sz="2800" b="1" smtClean="0"/>
          </a:p>
          <a:p>
            <a:pPr eaLnBrk="1" hangingPunct="1"/>
            <a:endParaRPr lang="en-US" sz="2800" b="1" smtClean="0"/>
          </a:p>
        </p:txBody>
      </p:sp>
      <p:pic>
        <p:nvPicPr>
          <p:cNvPr id="12292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229600" y="240030"/>
            <a:ext cx="552450" cy="715804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2800" b="1" smtClean="0">
                <a:latin typeface="Arial Black" pitchFamily="34" charset="0"/>
              </a:rPr>
              <a:t>Role of AMAI in Ayurveda sector </a:t>
            </a: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431EACA6-0E61-4BA2-B6B3-0DCD3822CAD2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6389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ml-IN" sz="2800" b="1" smtClean="0"/>
              <a:t>തിരുത്തൽ ശക്തി </a:t>
            </a:r>
          </a:p>
          <a:p>
            <a:endParaRPr lang="en-US" sz="2800" b="1" smtClean="0"/>
          </a:p>
          <a:p>
            <a:r>
              <a:rPr lang="ml-IN" sz="2800" b="1" smtClean="0"/>
              <a:t>സമരങ്ങൾ ക്ക് പിന്തുണ നൽകിയും മുന്നണി പോരാളിയായും </a:t>
            </a:r>
          </a:p>
          <a:p>
            <a:endParaRPr lang="en-US" sz="2800" b="1" smtClean="0"/>
          </a:p>
          <a:p>
            <a:r>
              <a:rPr lang="ml-IN" sz="2800" b="1" smtClean="0"/>
              <a:t>വ്യാജചികിത്സക്കെതിരെ </a:t>
            </a:r>
            <a:endParaRPr lang="en-US" sz="2800" b="1" smtClean="0"/>
          </a:p>
          <a:p>
            <a:endParaRPr lang="en-US" sz="2800" b="1" smtClean="0"/>
          </a:p>
          <a:p>
            <a:r>
              <a:rPr lang="ml-IN" sz="2800" b="1" smtClean="0"/>
              <a:t>സ്വകാര്യ  ചികിത്സാ രംഗത്തെ പ്രശ്നങ്ങൾ പരിഹരിക്കുന്നതിന്</a:t>
            </a:r>
          </a:p>
          <a:p>
            <a:endParaRPr lang="ml-IN" sz="2800" b="1" smtClean="0"/>
          </a:p>
        </p:txBody>
      </p:sp>
      <p:pic>
        <p:nvPicPr>
          <p:cNvPr id="16390" name="Picture 6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800" b="1" smtClean="0">
                <a:latin typeface="Arial Black" pitchFamily="34" charset="0"/>
              </a:rPr>
              <a:t>Role of AMAI in Ayurveda sector</a:t>
            </a:r>
            <a:endParaRPr lang="en-US" sz="2800" smtClean="0">
              <a:latin typeface="Arial Black" pitchFamily="34" charset="0"/>
            </a:endParaRP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4FA22AD8-4B00-4A98-B9F4-813D7646EA69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274281" indent="-274281">
              <a:spcBef>
                <a:spcPts val="580"/>
              </a:spcBef>
              <a:defRPr/>
            </a:pPr>
            <a:endParaRPr lang="en-US" sz="2800" b="1" smtClean="0"/>
          </a:p>
          <a:p>
            <a:pPr marL="274281" indent="-274281">
              <a:spcBef>
                <a:spcPts val="580"/>
              </a:spcBef>
              <a:defRPr/>
            </a:pPr>
            <a:r>
              <a:rPr lang="ml-IN" sz="2800" b="1" smtClean="0"/>
              <a:t>ശാസ്ത്ര വികസനവും പശ്ചാത്തല വികസനവും </a:t>
            </a:r>
          </a:p>
          <a:p>
            <a:pPr marL="274281" indent="-274281">
              <a:spcBef>
                <a:spcPts val="580"/>
              </a:spcBef>
              <a:defRPr/>
            </a:pPr>
            <a:endParaRPr lang="en-US" sz="2800" b="1" smtClean="0"/>
          </a:p>
          <a:p>
            <a:pPr marL="274281" indent="-274281">
              <a:spcBef>
                <a:spcPts val="580"/>
              </a:spcBef>
              <a:defRPr/>
            </a:pPr>
            <a:r>
              <a:rPr lang="ml-IN" sz="2800" b="1" smtClean="0"/>
              <a:t>നയരൂപീകരണം </a:t>
            </a:r>
          </a:p>
          <a:p>
            <a:pPr marL="274281" indent="-274281">
              <a:spcBef>
                <a:spcPts val="580"/>
              </a:spcBef>
              <a:defRPr/>
            </a:pPr>
            <a:endParaRPr lang="en-US" sz="2800" b="1" smtClean="0"/>
          </a:p>
          <a:p>
            <a:pPr marL="274281" indent="-274281">
              <a:spcBef>
                <a:spcPts val="580"/>
              </a:spcBef>
              <a:defRPr/>
            </a:pPr>
            <a:r>
              <a:rPr lang="ml-IN" sz="2800" b="1" smtClean="0"/>
              <a:t>തൊഴിൽ ലഭ്യതക്കും സുരക്ഷക്കും വേണ്ട പ്രവർത്തനങ്ങൾ </a:t>
            </a:r>
          </a:p>
        </p:txBody>
      </p:sp>
      <p:pic>
        <p:nvPicPr>
          <p:cNvPr id="17414" name="Picture 5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smtClean="0">
                <a:latin typeface="Arial Black" pitchFamily="34" charset="0"/>
              </a:rPr>
              <a:t>Role of AMAI in Ayurveda sector</a:t>
            </a:r>
            <a:endParaRPr lang="en-US" sz="2800" b="1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274281" indent="-274281">
              <a:spcBef>
                <a:spcPts val="580"/>
              </a:spcBef>
              <a:defRPr/>
            </a:pPr>
            <a:endParaRPr lang="en-US" sz="2800" b="1" smtClean="0"/>
          </a:p>
          <a:p>
            <a:pPr marL="274281" indent="-274281">
              <a:spcBef>
                <a:spcPts val="580"/>
              </a:spcBef>
              <a:defRPr/>
            </a:pPr>
            <a:r>
              <a:rPr lang="ml-IN" sz="2800" b="1" smtClean="0"/>
              <a:t>പ്രസിദ്ധീകരണം </a:t>
            </a:r>
          </a:p>
          <a:p>
            <a:pPr marL="274281" indent="-274281">
              <a:spcBef>
                <a:spcPts val="580"/>
              </a:spcBef>
              <a:defRPr/>
            </a:pPr>
            <a:endParaRPr lang="en-US" sz="2800" b="1" smtClean="0"/>
          </a:p>
          <a:p>
            <a:pPr marL="274281" indent="-274281">
              <a:spcBef>
                <a:spcPts val="580"/>
              </a:spcBef>
              <a:defRPr/>
            </a:pPr>
            <a:r>
              <a:rPr lang="ml-IN" sz="2800" b="1" smtClean="0"/>
              <a:t>ആയുർവേദ പ്രചാരണം </a:t>
            </a:r>
          </a:p>
          <a:p>
            <a:pPr marL="274281" indent="-274281">
              <a:spcBef>
                <a:spcPts val="580"/>
              </a:spcBef>
              <a:defRPr/>
            </a:pPr>
            <a:endParaRPr lang="en-US" sz="2800" b="1" smtClean="0"/>
          </a:p>
          <a:p>
            <a:pPr marL="274281" indent="-274281">
              <a:spcBef>
                <a:spcPts val="580"/>
              </a:spcBef>
              <a:defRPr/>
            </a:pPr>
            <a:r>
              <a:rPr lang="ml-IN" sz="2800" b="1" smtClean="0"/>
              <a:t>അംഗങ്ങളുടെ ക്ഷേമ പ്രവർത്തനങ്ങൾ </a:t>
            </a:r>
          </a:p>
          <a:p>
            <a:pPr marL="274281" indent="-274281">
              <a:spcBef>
                <a:spcPts val="580"/>
              </a:spcBef>
              <a:defRPr/>
            </a:pPr>
            <a:endParaRPr lang="en-US" sz="2800" b="1" smtClean="0"/>
          </a:p>
          <a:p>
            <a:pPr marL="274281" indent="-274281">
              <a:spcBef>
                <a:spcPts val="580"/>
              </a:spcBef>
              <a:defRPr/>
            </a:pPr>
            <a:r>
              <a:rPr lang="ml-IN" sz="2800" b="1" smtClean="0"/>
              <a:t>നിയമ സംരക്ഷണം </a:t>
            </a:r>
          </a:p>
          <a:p>
            <a:endParaRPr lang="en-US" sz="2800"/>
          </a:p>
        </p:txBody>
      </p:sp>
      <p:pic>
        <p:nvPicPr>
          <p:cNvPr id="4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b="1" smtClean="0">
                <a:latin typeface="Aharoni" pitchFamily="2" charset="-79"/>
                <a:cs typeface="Aharoni" pitchFamily="2" charset="-79"/>
              </a:rPr>
              <a:t>Anti Quackery movements</a:t>
            </a:r>
            <a:endParaRPr lang="en-US" sz="3200" b="1" smtClean="0"/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3A0AE1D1-F3F5-427A-953C-A2EC2D8F05D3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8437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314450"/>
            <a:ext cx="7772400" cy="33147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b="1" smtClean="0"/>
              <a:t>Protest against quackery in the name of Tribal medicine.1989 </a:t>
            </a:r>
            <a:r>
              <a:rPr lang="en-US" sz="2400" b="1" i="1" smtClean="0">
                <a:solidFill>
                  <a:srgbClr val="009900"/>
                </a:solidFill>
              </a:rPr>
              <a:t>( Dr.J.Seetha Raman&amp; Dr.M.K.Baby)</a:t>
            </a:r>
            <a:endParaRPr lang="en-US" sz="2800" b="1" smtClean="0"/>
          </a:p>
          <a:p>
            <a:pPr eaLnBrk="1" hangingPunct="1"/>
            <a:r>
              <a:rPr lang="en-US" sz="2800" b="1" smtClean="0"/>
              <a:t>Movements against Ayurveda Ratnam course, Kodungallur. 1990-91</a:t>
            </a:r>
            <a:r>
              <a:rPr lang="en-US" sz="2800" b="1" i="1" smtClean="0">
                <a:solidFill>
                  <a:srgbClr val="009900"/>
                </a:solidFill>
              </a:rPr>
              <a:t> </a:t>
            </a:r>
            <a:r>
              <a:rPr lang="en-US" sz="2400" b="1" i="1" smtClean="0">
                <a:solidFill>
                  <a:srgbClr val="009900"/>
                </a:solidFill>
              </a:rPr>
              <a:t>( Dr.J.Seetha Raman&amp; Dr.M.K.Baby)</a:t>
            </a:r>
            <a:endParaRPr lang="en-US" sz="2800" b="1" smtClean="0"/>
          </a:p>
          <a:p>
            <a:pPr eaLnBrk="1" hangingPunct="1"/>
            <a:r>
              <a:rPr lang="en-US" sz="2800" b="1" err="1" smtClean="0"/>
              <a:t>Ikyavedi talks to settle issue of B Class Registration.</a:t>
            </a:r>
          </a:p>
        </p:txBody>
      </p:sp>
      <p:pic>
        <p:nvPicPr>
          <p:cNvPr id="18438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b="1" smtClean="0">
                <a:latin typeface="Aharoni" pitchFamily="2" charset="-79"/>
                <a:cs typeface="Aharoni" pitchFamily="2" charset="-79"/>
              </a:rPr>
              <a:t>Anti Quackery movements</a:t>
            </a:r>
            <a:endParaRPr lang="en-US" sz="3200" smtClean="0"/>
          </a:p>
        </p:txBody>
      </p:sp>
      <p:sp>
        <p:nvSpPr>
          <p:cNvPr id="1945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58208B7F-C48D-4DA9-AD08-A34A933D27FF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9461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en-US" sz="3200" b="1" smtClean="0"/>
              <a:t>Historical win over quacks by Hon: High Court of Kerala verdict in 2003 – </a:t>
            </a:r>
            <a:r>
              <a:rPr lang="en-US" sz="3200" b="1" smtClean="0">
                <a:solidFill>
                  <a:srgbClr val="FF0000"/>
                </a:solidFill>
              </a:rPr>
              <a:t>Unqualified persons not to practice medicine. </a:t>
            </a:r>
            <a:r>
              <a:rPr lang="en-US" sz="2800" b="1" i="1" smtClean="0">
                <a:solidFill>
                  <a:srgbClr val="009900"/>
                </a:solidFill>
              </a:rPr>
              <a:t>( Dr.K.Anilkumar &amp; Dr.S.Dilipkumar)</a:t>
            </a:r>
          </a:p>
          <a:p>
            <a:pPr lvl="1" eaLnBrk="1" hangingPunct="1"/>
            <a:r>
              <a:rPr lang="en-US" sz="2800" b="1" err="1" smtClean="0"/>
              <a:t>Govt:  openly defense quacks , Commission  declared for TM</a:t>
            </a:r>
          </a:p>
          <a:p>
            <a:pPr eaLnBrk="1" hangingPunct="1"/>
            <a:r>
              <a:rPr lang="en-US" sz="3200" b="1" smtClean="0"/>
              <a:t>Anti quackery campaign in 2005-2007.</a:t>
            </a:r>
            <a:r>
              <a:rPr lang="en-US" sz="2800" b="1" i="1" smtClean="0">
                <a:solidFill>
                  <a:srgbClr val="009900"/>
                </a:solidFill>
              </a:rPr>
              <a:t>( Dr.Mohan cyriac&amp; Dr.Rammohan)</a:t>
            </a:r>
            <a:endParaRPr lang="en-US" sz="3200" b="1" i="1" smtClean="0">
              <a:solidFill>
                <a:srgbClr val="009900"/>
              </a:solidFill>
            </a:endParaRPr>
          </a:p>
          <a:p>
            <a:pPr lvl="1" eaLnBrk="1" hangingPunct="1"/>
            <a:r>
              <a:rPr lang="en-US" sz="2800" b="1" smtClean="0"/>
              <a:t>Citadel Kozhikkode closed .</a:t>
            </a:r>
            <a:endParaRPr lang="en-US" sz="2000" smtClean="0"/>
          </a:p>
        </p:txBody>
      </p:sp>
      <p:pic>
        <p:nvPicPr>
          <p:cNvPr id="19462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1" y="228600"/>
            <a:ext cx="7772400" cy="85725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smtClean="0">
                <a:latin typeface="Aharoni" pitchFamily="2" charset="-79"/>
                <a:cs typeface="Aharoni" pitchFamily="2" charset="-79"/>
              </a:rPr>
              <a:t>Anti Quackery movements</a:t>
            </a:r>
            <a:endParaRPr lang="en-US" sz="360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0850" y="1085850"/>
            <a:ext cx="5187950" cy="3429000"/>
          </a:xfrm>
        </p:spPr>
        <p:txBody>
          <a:bodyPr>
            <a:normAutofit/>
          </a:bodyPr>
          <a:lstStyle/>
          <a:p>
            <a:pPr marL="203171" indent="-203171">
              <a:lnSpc>
                <a:spcPct val="90000"/>
              </a:lnSpc>
              <a:spcBef>
                <a:spcPts val="438"/>
              </a:spcBef>
              <a:buNone/>
            </a:pPr>
            <a:endParaRPr lang="en-US" sz="2400" b="1" smtClean="0"/>
          </a:p>
          <a:p>
            <a:pPr marL="203171" indent="-203171">
              <a:lnSpc>
                <a:spcPct val="90000"/>
              </a:lnSpc>
              <a:spcBef>
                <a:spcPts val="438"/>
              </a:spcBef>
            </a:pPr>
            <a:r>
              <a:rPr lang="en-US" sz="2400" b="1" smtClean="0"/>
              <a:t>Convention for right declaration &amp; March against quackery  Tvm 2008.</a:t>
            </a:r>
            <a:r>
              <a:rPr lang="en-US" sz="2400" b="1" i="1" smtClean="0">
                <a:solidFill>
                  <a:srgbClr val="009900"/>
                </a:solidFill>
              </a:rPr>
              <a:t> </a:t>
            </a:r>
            <a:r>
              <a:rPr lang="en-US" sz="1800" b="1" i="1" smtClean="0">
                <a:solidFill>
                  <a:srgbClr val="009900"/>
                </a:solidFill>
              </a:rPr>
              <a:t>(Dr.V.G.Udayakumar &amp; Dr.Joji Thachil)</a:t>
            </a:r>
            <a:endParaRPr lang="en-US" sz="2400" b="1" smtClean="0"/>
          </a:p>
          <a:p>
            <a:pPr marL="203171" indent="-203171">
              <a:lnSpc>
                <a:spcPct val="90000"/>
              </a:lnSpc>
              <a:spcBef>
                <a:spcPts val="438"/>
              </a:spcBef>
            </a:pPr>
            <a:r>
              <a:rPr lang="en-US" sz="2400" b="1" smtClean="0"/>
              <a:t>Strike to withdraw GO for granting recognition to quacks in 2009. </a:t>
            </a:r>
            <a:r>
              <a:rPr lang="en-US" sz="1800" b="1" i="1" smtClean="0">
                <a:solidFill>
                  <a:srgbClr val="009900"/>
                </a:solidFill>
              </a:rPr>
              <a:t>(Dr.V.G.Udayakumar &amp; Dr.Joji Thachil)</a:t>
            </a:r>
            <a:endParaRPr lang="en-US" sz="2400" b="1" i="1" smtClean="0">
              <a:solidFill>
                <a:srgbClr val="009900"/>
              </a:solidFill>
            </a:endParaRPr>
          </a:p>
          <a:p>
            <a:pPr marL="203171" indent="-203171">
              <a:lnSpc>
                <a:spcPct val="90000"/>
              </a:lnSpc>
              <a:spcBef>
                <a:spcPts val="438"/>
              </a:spcBef>
            </a:pPr>
            <a:r>
              <a:rPr lang="en-US" sz="2400" b="1" smtClean="0"/>
              <a:t>B Class Commission  report submitted report according to AMAI view.</a:t>
            </a:r>
            <a:endParaRPr lang="en-US" sz="2400" b="1" smtClean="0"/>
          </a:p>
        </p:txBody>
      </p:sp>
      <p:pic>
        <p:nvPicPr>
          <p:cNvPr id="20484" name="Content Placeholder 9" descr="FullSizeRender (5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791201" y="1462091"/>
            <a:ext cx="3048005" cy="2146892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E7C7FA4F-0CB6-48F1-ACBE-4EE0372CCF2E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0486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20487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smtClean="0">
                <a:latin typeface="Aharoni" pitchFamily="2" charset="-79"/>
                <a:cs typeface="Aharoni" pitchFamily="2" charset="-79"/>
              </a:rPr>
              <a:t>Anti Quackery movements</a:t>
            </a:r>
            <a:endParaRPr lang="en-US" sz="320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b="1" smtClean="0"/>
              <a:t>Review petition on Homeo case in Supreme court</a:t>
            </a:r>
          </a:p>
          <a:p>
            <a:r>
              <a:rPr lang="en-US" sz="2400" b="1" smtClean="0">
                <a:solidFill>
                  <a:srgbClr val="FF0000"/>
                </a:solidFill>
              </a:rPr>
              <a:t>Impeding petition in Supreme Court against Paramparya Vaidya Federation appeal.</a:t>
            </a:r>
            <a:r>
              <a:rPr lang="en-US" sz="2400" b="1" smtClean="0"/>
              <a:t> </a:t>
            </a:r>
          </a:p>
          <a:p>
            <a:r>
              <a:rPr lang="en-US" sz="2400" b="1" smtClean="0"/>
              <a:t>Movement against B Class Registration in Naturopathy in 2010.</a:t>
            </a:r>
            <a:endParaRPr lang="en-US" sz="2400" b="1"/>
          </a:p>
        </p:txBody>
      </p:sp>
      <p:pic>
        <p:nvPicPr>
          <p:cNvPr id="7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ml-IN" sz="2800" b="1" smtClean="0"/>
              <a:t>എ.എം.എ.ഐയുടെ ഉത്ഭവം </a:t>
            </a:r>
            <a:endParaRPr lang="en-US" sz="2800" b="1" smtClean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4724400" cy="2686050"/>
          </a:xfrm>
        </p:spPr>
        <p:txBody>
          <a:bodyPr>
            <a:normAutofit fontScale="77500" lnSpcReduction="20000"/>
          </a:bodyPr>
          <a:lstStyle/>
          <a:p>
            <a:pPr marL="273011" indent="-273011">
              <a:spcBef>
                <a:spcPts val="575"/>
              </a:spcBef>
            </a:pPr>
            <a:endParaRPr lang="en-US" sz="2400" b="1" smtClean="0">
              <a:solidFill>
                <a:srgbClr val="C00000"/>
              </a:solidFill>
            </a:endParaRPr>
          </a:p>
          <a:p>
            <a:pPr marL="273011" indent="-273011">
              <a:spcBef>
                <a:spcPts val="575"/>
              </a:spcBef>
            </a:pPr>
            <a:r>
              <a:rPr lang="ml-IN" sz="2400" b="1" smtClean="0">
                <a:solidFill>
                  <a:srgbClr val="C00000"/>
                </a:solidFill>
              </a:rPr>
              <a:t>ഐക്യകേരള  രൂപീകരണത്തെ തുടർന്ന്ഏകീകൃത മെഡിക്കൽ ബിൽ കരടിൽ ബി</a:t>
            </a:r>
            <a:r>
              <a:rPr lang="en-US" sz="2400" b="1" smtClean="0">
                <a:solidFill>
                  <a:srgbClr val="C00000"/>
                </a:solidFill>
              </a:rPr>
              <a:t> </a:t>
            </a:r>
            <a:r>
              <a:rPr lang="ml-IN" sz="2400" b="1" smtClean="0">
                <a:solidFill>
                  <a:srgbClr val="C00000"/>
                </a:solidFill>
              </a:rPr>
              <a:t>ക്ലാസ്</a:t>
            </a:r>
            <a:r>
              <a:rPr lang="en-US" sz="2400" b="1" smtClean="0">
                <a:solidFill>
                  <a:srgbClr val="C00000"/>
                </a:solidFill>
              </a:rPr>
              <a:t> </a:t>
            </a:r>
            <a:r>
              <a:rPr lang="ml-IN" sz="2400" b="1" smtClean="0">
                <a:solidFill>
                  <a:srgbClr val="C00000"/>
                </a:solidFill>
              </a:rPr>
              <a:t>രജിസ്‌ട്രേഷൻ കേരളം മുഴുവൻ കൊടുക്കാൻ ശ്രമം</a:t>
            </a:r>
            <a:r>
              <a:rPr lang="en-US" sz="2400" b="1" smtClean="0">
                <a:solidFill>
                  <a:srgbClr val="C00000"/>
                </a:solidFill>
              </a:rPr>
              <a:t>  - 196 7</a:t>
            </a:r>
            <a:r>
              <a:rPr lang="en-US" sz="2400" b="1" smtClean="0"/>
              <a:t> </a:t>
            </a:r>
          </a:p>
          <a:p>
            <a:pPr marL="273011" indent="-273011">
              <a:spcBef>
                <a:spcPts val="575"/>
              </a:spcBef>
            </a:pPr>
            <a:r>
              <a:rPr lang="ml-IN" sz="2400" b="1" smtClean="0">
                <a:latin typeface="Arial"/>
                <a:cs typeface="Arial"/>
              </a:rPr>
              <a:t>വിദ്യാർഥികൾ സമരം ആരംഭിച്ചു</a:t>
            </a:r>
            <a:endParaRPr lang="en-US" sz="2400" b="1" smtClean="0">
              <a:solidFill>
                <a:srgbClr val="0070C0"/>
              </a:solidFill>
            </a:endParaRPr>
          </a:p>
          <a:p>
            <a:pPr marL="273011" indent="-273011">
              <a:spcBef>
                <a:spcPts val="575"/>
              </a:spcBef>
            </a:pPr>
            <a:r>
              <a:rPr lang="ml-IN" sz="2400" b="1" smtClean="0">
                <a:solidFill>
                  <a:srgbClr val="0070C0"/>
                </a:solidFill>
              </a:rPr>
              <a:t>ആയുർവേദ മണ്ഡലത്തിന്റെ പിന്തുണ</a:t>
            </a:r>
            <a:endParaRPr lang="en-US" sz="2400" b="1" smtClean="0">
              <a:solidFill>
                <a:srgbClr val="0070C0"/>
              </a:solidFill>
            </a:endParaRPr>
          </a:p>
        </p:txBody>
      </p:sp>
      <p:pic>
        <p:nvPicPr>
          <p:cNvPr id="10244" name="Content Placeholder 7" descr="images (4)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6400800" y="1962150"/>
            <a:ext cx="1914525" cy="239077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44D24DDC-FC7B-4AA2-B5DF-682551665B84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246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"/>
          </p:nvPr>
        </p:nvSpPr>
        <p:spPr>
          <a:xfrm>
            <a:off x="609600" y="1314451"/>
            <a:ext cx="4800600" cy="480060"/>
          </a:xfrm>
        </p:spPr>
        <p:txBody>
          <a:bodyPr/>
          <a:lstStyle/>
          <a:p>
            <a:r>
              <a:rPr lang="en-US" smtClean="0"/>
              <a:t>AYURVEDA MEDICAL ASSOCIATION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5791200" y="1314451"/>
            <a:ext cx="2895600" cy="480060"/>
          </a:xfrm>
        </p:spPr>
        <p:txBody>
          <a:bodyPr/>
          <a:lstStyle/>
          <a:p>
            <a:pPr algn="ctr"/>
            <a:r>
              <a:rPr lang="en-US" err="1" smtClean="0"/>
              <a:t>B.Welligton</a:t>
            </a:r>
            <a:endParaRPr lang="en-US"/>
          </a:p>
        </p:txBody>
      </p:sp>
      <p:pic>
        <p:nvPicPr>
          <p:cNvPr id="10247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2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smtClean="0">
                <a:latin typeface="Aharoni" pitchFamily="2" charset="-79"/>
                <a:cs typeface="Aharoni" pitchFamily="2" charset="-79"/>
              </a:rPr>
              <a:t>Anti Quackery movements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04065" indent="-204065">
              <a:lnSpc>
                <a:spcPct val="90000"/>
              </a:lnSpc>
              <a:spcBef>
                <a:spcPts val="432"/>
              </a:spcBef>
              <a:defRPr/>
            </a:pPr>
            <a:r>
              <a:rPr lang="en-US" sz="2800" b="1" smtClean="0">
                <a:solidFill>
                  <a:srgbClr val="FF0000"/>
                </a:solidFill>
              </a:rPr>
              <a:t>Exemption to quacks through Section 38 2011</a:t>
            </a:r>
          </a:p>
          <a:p>
            <a:pPr marL="204065" indent="-204065">
              <a:lnSpc>
                <a:spcPct val="90000"/>
              </a:lnSpc>
              <a:spcBef>
                <a:spcPts val="432"/>
              </a:spcBef>
              <a:defRPr/>
            </a:pPr>
            <a:r>
              <a:rPr lang="en-US" sz="2800" b="1" smtClean="0">
                <a:solidFill>
                  <a:srgbClr val="0070C0"/>
                </a:solidFill>
              </a:rPr>
              <a:t>GO stayed in 2011with 2</a:t>
            </a:r>
            <a:r>
              <a:rPr lang="en-US" sz="2800" b="1" baseline="30000" smtClean="0">
                <a:solidFill>
                  <a:srgbClr val="0070C0"/>
                </a:solidFill>
              </a:rPr>
              <a:t>nd</a:t>
            </a:r>
            <a:r>
              <a:rPr lang="en-US" sz="2800" b="1" smtClean="0">
                <a:solidFill>
                  <a:srgbClr val="0070C0"/>
                </a:solidFill>
              </a:rPr>
              <a:t> petition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000" b="1" i="1" smtClean="0">
                <a:solidFill>
                  <a:srgbClr val="009900"/>
                </a:solidFill>
              </a:rPr>
              <a:t>(Dr.V.G. Udayakumar &amp; Dr.T.A.Salim)</a:t>
            </a:r>
            <a:endParaRPr lang="en-US" sz="2800" b="1" smtClean="0"/>
          </a:p>
          <a:p>
            <a:pPr marL="204065" indent="-204065">
              <a:lnSpc>
                <a:spcPct val="90000"/>
              </a:lnSpc>
              <a:spcBef>
                <a:spcPts val="432"/>
              </a:spcBef>
              <a:defRPr/>
            </a:pPr>
            <a:r>
              <a:rPr lang="en-US" sz="2800" b="1" smtClean="0"/>
              <a:t>Council interventions- </a:t>
            </a:r>
            <a:r>
              <a:rPr lang="en-US" sz="2800" b="1" smtClean="0">
                <a:solidFill>
                  <a:srgbClr val="7030A0"/>
                </a:solidFill>
              </a:rPr>
              <a:t>TCMC, CCIM</a:t>
            </a:r>
            <a:r>
              <a:rPr lang="en-US" sz="2800" b="1" smtClean="0"/>
              <a:t> </a:t>
            </a:r>
          </a:p>
          <a:p>
            <a:pPr marL="204065" indent="-204065">
              <a:lnSpc>
                <a:spcPct val="90000"/>
              </a:lnSpc>
              <a:spcBef>
                <a:spcPts val="432"/>
              </a:spcBef>
              <a:defRPr/>
            </a:pPr>
            <a:r>
              <a:rPr lang="en-US" sz="2800" b="1" err="1" smtClean="0"/>
              <a:t>Tvpm dist. Panchayat project 2015 </a:t>
            </a:r>
            <a:r>
              <a:rPr lang="en-US" sz="2800" b="1" smtClean="0">
                <a:solidFill>
                  <a:srgbClr val="009900"/>
                </a:solidFill>
              </a:rPr>
              <a:t> </a:t>
            </a:r>
            <a:r>
              <a:rPr lang="en-US" sz="2400" b="1" i="1" smtClean="0">
                <a:solidFill>
                  <a:srgbClr val="009900"/>
                </a:solidFill>
              </a:rPr>
              <a:t>(Dr.G.Vinod kumar&amp; Dr.Rejith Anand)</a:t>
            </a:r>
            <a:endParaRPr lang="en-US" sz="2800" b="1" i="1" smtClean="0">
              <a:solidFill>
                <a:srgbClr val="009900"/>
              </a:solidFill>
            </a:endParaRPr>
          </a:p>
          <a:p>
            <a:pPr marL="204065" indent="-204065">
              <a:lnSpc>
                <a:spcPct val="90000"/>
              </a:lnSpc>
              <a:spcBef>
                <a:spcPts val="432"/>
              </a:spcBef>
              <a:defRPr/>
            </a:pPr>
            <a:r>
              <a:rPr lang="en-US" sz="2800" b="1" err="1" smtClean="0"/>
              <a:t>Kozhikkode Prophet medicine course  prevented - 2017</a:t>
            </a:r>
            <a:endParaRPr lang="en-US" sz="2400"/>
          </a:p>
        </p:txBody>
      </p:sp>
      <p:pic>
        <p:nvPicPr>
          <p:cNvPr id="4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2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42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smtClean="0">
                <a:latin typeface="Aharoni" pitchFamily="2" charset="-79"/>
                <a:cs typeface="Aharoni" pitchFamily="2" charset="-79"/>
              </a:rPr>
              <a:t>Anti Quackery movements</a:t>
            </a:r>
            <a:br>
              <a:rPr lang="en-US" sz="3200" b="1" smtClean="0">
                <a:latin typeface="Aharoni" pitchFamily="2" charset="-79"/>
                <a:cs typeface="Aharoni" pitchFamily="2" charset="-79"/>
              </a:rPr>
            </a:br>
            <a:r>
              <a:rPr lang="en-US" sz="3200" b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Historical judgment from Apex court</a:t>
            </a:r>
            <a:endParaRPr lang="en-US" sz="3200" smtClean="0">
              <a:solidFill>
                <a:srgbClr val="FF0000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085850"/>
            <a:ext cx="5486400" cy="3429000"/>
          </a:xfrm>
        </p:spPr>
        <p:txBody>
          <a:bodyPr rtlCol="0">
            <a:normAutofit/>
          </a:bodyPr>
          <a:lstStyle/>
          <a:p>
            <a:pPr marL="274281" indent="-274281">
              <a:spcBef>
                <a:spcPts val="580"/>
              </a:spcBef>
              <a:defRPr/>
            </a:pPr>
            <a:r>
              <a:rPr lang="en-US" sz="2400" b="1" smtClean="0"/>
              <a:t>Medical Practice is not fundamental right : Supreme Court 2018 April 13 (</a:t>
            </a:r>
            <a:r>
              <a:rPr lang="en-US" sz="2400" b="1" smtClean="0">
                <a:solidFill>
                  <a:srgbClr val="009900"/>
                </a:solidFill>
              </a:rPr>
              <a:t>2009 – 2018</a:t>
            </a:r>
            <a:r>
              <a:rPr lang="en-US" sz="2400" b="1" smtClean="0"/>
              <a:t>)</a:t>
            </a:r>
            <a:endParaRPr lang="en-US" sz="2400" b="1" i="1" smtClean="0">
              <a:solidFill>
                <a:srgbClr val="009900"/>
              </a:solidFill>
            </a:endParaRPr>
          </a:p>
          <a:p>
            <a:pPr marL="594910" lvl="1">
              <a:spcBef>
                <a:spcPts val="580"/>
              </a:spcBef>
              <a:defRPr/>
            </a:pPr>
            <a:r>
              <a:rPr lang="en-US" sz="2000" b="1" smtClean="0"/>
              <a:t>Should be under relevant laws</a:t>
            </a:r>
          </a:p>
          <a:p>
            <a:pPr marL="594910" lvl="1">
              <a:spcBef>
                <a:spcPts val="580"/>
              </a:spcBef>
              <a:defRPr/>
            </a:pPr>
            <a:r>
              <a:rPr lang="en-US" sz="2000" b="1" smtClean="0"/>
              <a:t>Quacks are playing with lives.</a:t>
            </a:r>
          </a:p>
          <a:p>
            <a:pPr marL="594910" lvl="1">
              <a:spcBef>
                <a:spcPts val="580"/>
              </a:spcBef>
              <a:defRPr/>
            </a:pPr>
            <a:r>
              <a:rPr lang="en-US" sz="2000" b="1" err="1" smtClean="0"/>
              <a:t>Paramparya organizations are fake organizations</a:t>
            </a:r>
          </a:p>
          <a:p>
            <a:pPr marL="594910" lvl="1">
              <a:spcBef>
                <a:spcPts val="580"/>
              </a:spcBef>
              <a:defRPr/>
            </a:pPr>
            <a:r>
              <a:rPr lang="en-US" sz="2000" b="1" err="1" smtClean="0"/>
              <a:t>Govt should be vigilant in checking quackery.</a:t>
            </a:r>
            <a:endParaRPr lang="en-US" sz="2400" b="1" smtClean="0"/>
          </a:p>
        </p:txBody>
      </p:sp>
      <p:pic>
        <p:nvPicPr>
          <p:cNvPr id="22532" name="Content Placeholder 7" descr="download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172200" y="1657352"/>
            <a:ext cx="2628900" cy="1743075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DF2C7EC0-C30A-4BD8-A48B-AB43D8E9D544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2534" name="Footer Placeholder 4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22535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2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rgbClr val="FF0000"/>
                </a:solidFill>
              </a:rPr>
              <a:t>Kerala High Court  verdict on (14.10.20)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23950"/>
            <a:ext cx="5257800" cy="3429000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smtClean="0"/>
              <a:t> The State Government Orders issued exempting registration for unqualified Ayurveda practitioners are quashed; </a:t>
            </a:r>
          </a:p>
          <a:p>
            <a:endParaRPr lang="en-US" sz="2800" b="1" smtClean="0"/>
          </a:p>
          <a:p>
            <a:r>
              <a:rPr lang="en-US" sz="2800" b="1" smtClean="0"/>
              <a:t>The State Government Orders for registration of unqualified practitioners of Naturopaths and other alternative medicines also will stand quashed; and</a:t>
            </a:r>
          </a:p>
        </p:txBody>
      </p:sp>
      <p:pic>
        <p:nvPicPr>
          <p:cNvPr id="23556" name="Content Placeholder 7" descr="download (5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943600" y="1809752"/>
            <a:ext cx="3028950" cy="1514475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C52B0310-6152-4270-9CD4-359279730D73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3558" name="Footer Placeholder 4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23559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2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rgbClr val="FF0000"/>
                </a:solidFill>
              </a:rPr>
              <a:t>Kerala HC Dismissed Section 38(14.10.20)</a:t>
            </a:r>
            <a:endParaRPr lang="en-US" sz="3200" smtClean="0"/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b="1" smtClean="0"/>
              <a:t>The section 38 of the      TC MP Act1953 is declared </a:t>
            </a:r>
            <a:r>
              <a:rPr lang="en-US" sz="2400" b="1" smtClean="0">
                <a:solidFill>
                  <a:srgbClr val="FF0000"/>
                </a:solidFill>
              </a:rPr>
              <a:t>Unconstitutional</a:t>
            </a:r>
            <a:r>
              <a:rPr lang="en-US" sz="2400" b="1" smtClean="0"/>
              <a:t>     and therefore struck down'</a:t>
            </a:r>
          </a:p>
          <a:p>
            <a:pPr eaLnBrk="1" hangingPunct="1"/>
            <a:endParaRPr lang="en-US" sz="2800" smtClean="0"/>
          </a:p>
        </p:txBody>
      </p:sp>
      <p:pic>
        <p:nvPicPr>
          <p:cNvPr id="24580" name="Content Placeholder 6" descr="download (4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572004" y="1962153"/>
            <a:ext cx="4062413" cy="1520825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156F537D-5A1A-4DED-9537-0327B0B7F55B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4582" name="Footer Placeholder 4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24583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2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rgbClr val="FF0000"/>
                </a:solidFill>
              </a:rPr>
              <a:t>The ultimate goal- KMP Bill 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085850"/>
            <a:ext cx="5410200" cy="3429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smtClean="0">
                <a:solidFill>
                  <a:srgbClr val="00B0F0"/>
                </a:solidFill>
              </a:rPr>
              <a:t>Kerala State Medical Practitioners Bill 2021</a:t>
            </a:r>
          </a:p>
          <a:p>
            <a:pPr lvl="1" eaLnBrk="1" hangingPunct="1"/>
            <a:r>
              <a:rPr lang="en-US" sz="2000" b="1" smtClean="0"/>
              <a:t>No provision for recognition to unqualified practitioners</a:t>
            </a:r>
          </a:p>
          <a:p>
            <a:pPr lvl="1" eaLnBrk="1" hangingPunct="1"/>
            <a:r>
              <a:rPr lang="en-US" sz="2000" b="1" smtClean="0"/>
              <a:t>Penalty increased</a:t>
            </a:r>
          </a:p>
          <a:p>
            <a:pPr lvl="1" eaLnBrk="1" hangingPunct="1"/>
            <a:r>
              <a:rPr lang="en-US" sz="2000" b="1" smtClean="0"/>
              <a:t>Penalty for fake degrees </a:t>
            </a:r>
          </a:p>
          <a:p>
            <a:pPr lvl="1" eaLnBrk="1" hangingPunct="1"/>
            <a:r>
              <a:rPr lang="en-US" sz="2000" b="1" smtClean="0"/>
              <a:t>Penalty for fake courses</a:t>
            </a:r>
          </a:p>
        </p:txBody>
      </p:sp>
      <p:pic>
        <p:nvPicPr>
          <p:cNvPr id="25604" name="Content Placeholder 7" descr="Pinarayi-Vijayan_K-K-Shailaja-Teacher_Facebook_180521_1200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096000" y="1720497"/>
            <a:ext cx="2590801" cy="1923054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BD2A6950-734B-4680-B665-B7DBBA7FAA3A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5606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25607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2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l-IN" sz="2800" b="1" smtClean="0"/>
              <a:t>സ്വകാര്യ ചികിത്സാ രംഗത്തെ ഇടപെടലുകൾ</a:t>
            </a:r>
            <a:endParaRPr lang="en-US" sz="2800" b="1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ml-IN" sz="2400" b="1" smtClean="0"/>
              <a:t>വ്യാജ ചികിത്സാക്കെതിരെ</a:t>
            </a:r>
            <a:r>
              <a:rPr lang="en-US" sz="2400" b="1" smtClean="0"/>
              <a:t> 1978 - 2022</a:t>
            </a:r>
          </a:p>
          <a:p>
            <a:pPr>
              <a:lnSpc>
                <a:spcPct val="90000"/>
              </a:lnSpc>
            </a:pPr>
            <a:r>
              <a:rPr lang="en-US" sz="2800" b="1" smtClean="0"/>
              <a:t>Struggle for the right to use diagnostic equipments 1983</a:t>
            </a:r>
          </a:p>
          <a:p>
            <a:pPr>
              <a:lnSpc>
                <a:spcPct val="90000"/>
              </a:lnSpc>
            </a:pPr>
            <a:r>
              <a:rPr lang="ml-IN" sz="2400" b="1" smtClean="0"/>
              <a:t>എക്‌സൈസ്</a:t>
            </a:r>
            <a:r>
              <a:rPr lang="en-US" sz="2400" b="1" smtClean="0"/>
              <a:t> </a:t>
            </a:r>
            <a:r>
              <a:rPr lang="ml-IN" sz="2400" b="1" smtClean="0"/>
              <a:t>അതിക്രമങ്ങൾക്കെതിരെ </a:t>
            </a:r>
            <a:r>
              <a:rPr lang="en-US" sz="2400" b="1" smtClean="0"/>
              <a:t> 1984.</a:t>
            </a:r>
          </a:p>
          <a:p>
            <a:r>
              <a:rPr lang="en-US" sz="2800" b="1" smtClean="0"/>
              <a:t>Ayurveda Centre Bill 2007 stopped </a:t>
            </a:r>
            <a:r>
              <a:rPr lang="en-US" sz="2400" b="1" i="1" smtClean="0">
                <a:solidFill>
                  <a:srgbClr val="009900"/>
                </a:solidFill>
              </a:rPr>
              <a:t>(Dr.V.G.Udayakumar &amp; Dr.Joji Thachil)</a:t>
            </a:r>
          </a:p>
        </p:txBody>
      </p:sp>
    </p:spTree>
  </p:cSld>
  <p:clrMapOvr>
    <a:masterClrMapping/>
  </p:clrMapOvr>
  <p:transition/>
  <p:timing/>
</p:sld>
</file>

<file path=ppt/slides/slide2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33400" y="133351"/>
            <a:ext cx="7467600" cy="762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ml-IN" sz="2400" b="1" smtClean="0"/>
              <a:t>സ്വകാര്യ ചികിത്സാ രംഗത്തെ ഇടപെടലുകൾ</a:t>
            </a:r>
            <a:endParaRPr lang="en-US" sz="270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6096000" cy="3429000"/>
          </a:xfrm>
        </p:spPr>
        <p:txBody>
          <a:bodyPr>
            <a:normAutofit/>
          </a:bodyPr>
          <a:lstStyle/>
          <a:p>
            <a:pPr marL="219044" indent="-219044"/>
            <a:r>
              <a:rPr lang="en-US" sz="3200" b="1" smtClean="0"/>
              <a:t>Excise license issue cleared   2008 -14 - 20 </a:t>
            </a:r>
            <a:r>
              <a:rPr lang="en-US" sz="3200" b="1" i="1" smtClean="0">
                <a:solidFill>
                  <a:srgbClr val="009900"/>
                </a:solidFill>
              </a:rPr>
              <a:t> </a:t>
            </a:r>
            <a:r>
              <a:rPr lang="en-US" sz="2800" b="1" i="1" smtClean="0">
                <a:solidFill>
                  <a:srgbClr val="009900"/>
                </a:solidFill>
              </a:rPr>
              <a:t>(Dr. Salim TA &amp; Dr Udayakumar)</a:t>
            </a:r>
            <a:endParaRPr lang="en-US" sz="3200" b="1" smtClean="0"/>
          </a:p>
          <a:p>
            <a:pPr marL="219044" indent="-219044"/>
            <a:endParaRPr lang="en-US" sz="3200" b="1" smtClean="0"/>
          </a:p>
          <a:p>
            <a:pPr marL="219044" indent="-219044"/>
            <a:endParaRPr lang="en-US" sz="3200" b="1" smtClean="0"/>
          </a:p>
        </p:txBody>
      </p:sp>
      <p:pic>
        <p:nvPicPr>
          <p:cNvPr id="31748" name="Content Placeholder 9" descr="images (3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7162800" y="1733550"/>
            <a:ext cx="1600200" cy="1921669"/>
          </a:xfr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23FEE24D-0D6D-4DF2-BAB5-514CB776E92D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31750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31751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2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l-IN" sz="2400" b="1" smtClean="0"/>
              <a:t>സ്വകാര്യ ചികിത്സാ രംഗത്തെ ഇടപെടലുകൾ</a:t>
            </a: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19685" indent="-219685">
              <a:spcBef>
                <a:spcPts val="428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Food license issue 2015 </a:t>
            </a:r>
            <a:r>
              <a:rPr lang="en-US" sz="1800" b="1" i="1" smtClean="0">
                <a:solidFill>
                  <a:srgbClr val="009900"/>
                </a:solidFill>
              </a:rPr>
              <a:t>(Dr.G.Vinod Kumar &amp;Dr.Rejith Anand)</a:t>
            </a:r>
            <a:r>
              <a:rPr lang="en-US" sz="1800" b="1" smtClean="0"/>
              <a:t> 	</a:t>
            </a:r>
            <a:endParaRPr lang="en-US" sz="2800" b="1" smtClean="0">
              <a:solidFill>
                <a:srgbClr val="009900"/>
              </a:solidFill>
            </a:endParaRPr>
          </a:p>
          <a:p>
            <a:pPr marL="219685" indent="-219685">
              <a:spcBef>
                <a:spcPts val="428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Pollution control issue 2016-21       ,,</a:t>
            </a:r>
            <a:endParaRPr lang="en-US" sz="2800" b="1" smtClean="0">
              <a:solidFill>
                <a:srgbClr val="00B050"/>
              </a:solidFill>
            </a:endParaRPr>
          </a:p>
          <a:p>
            <a:pPr marL="219732" indent="-219732">
              <a:spcBef>
                <a:spcPts val="464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Eye certification recognition 2016   ,, </a:t>
            </a:r>
          </a:p>
          <a:p>
            <a:pPr marL="204094" indent="-204094">
              <a:spcBef>
                <a:spcPts val="432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PG Diploma courses. </a:t>
            </a:r>
            <a:r>
              <a:rPr lang="en-US" sz="1800" b="1" i="1" smtClean="0">
                <a:solidFill>
                  <a:srgbClr val="009900"/>
                </a:solidFill>
              </a:rPr>
              <a:t>(Dr.Raju Thomas &amp; Dr.Sadath Dinakar)</a:t>
            </a:r>
            <a:endParaRPr lang="en-US" sz="2800" b="1" smtClean="0"/>
          </a:p>
          <a:p>
            <a:pPr marL="204094" indent="-204094">
              <a:spcBef>
                <a:spcPts val="432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Fitness certification 2021	,,</a:t>
            </a:r>
            <a:endParaRPr lang="en-US" sz="2800"/>
          </a:p>
        </p:txBody>
      </p:sp>
    </p:spTree>
  </p:cSld>
  <p:clrMapOvr>
    <a:masterClrMapping/>
  </p:clrMapOvr>
  <p:transition/>
  <p:timing/>
</p:sld>
</file>

<file path=ppt/slides/slide2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533400" y="133350"/>
            <a:ext cx="7772400" cy="8572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ml-IN" sz="2800" b="1" smtClean="0"/>
              <a:t>സ്വകാര്യ ചികിത്സാ രംഗത്തെ ഇടപെടലുകൾ</a:t>
            </a:r>
            <a:endParaRPr lang="en-US" sz="280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57300"/>
            <a:ext cx="5410200" cy="3143250"/>
          </a:xfrm>
        </p:spPr>
        <p:txBody>
          <a:bodyPr rtlCol="0">
            <a:noAutofit/>
          </a:bodyPr>
          <a:lstStyle/>
          <a:p>
            <a:pPr marL="219701" indent="-219701">
              <a:spcBef>
                <a:spcPts val="464"/>
              </a:spcBef>
              <a:defRPr/>
            </a:pPr>
            <a:r>
              <a:rPr lang="en-US" sz="2400" b="1" err="1" smtClean="0"/>
              <a:t>Panchakarma workshop in 1995 </a:t>
            </a:r>
            <a:r>
              <a:rPr lang="en-US" sz="1800" b="1" i="1" smtClean="0">
                <a:solidFill>
                  <a:srgbClr val="009900"/>
                </a:solidFill>
              </a:rPr>
              <a:t>(Dr.K.Anilkumar&amp; Dr.V.G.Udayakumar)</a:t>
            </a:r>
            <a:endParaRPr lang="en-US" sz="2400" b="1" i="1" smtClean="0">
              <a:solidFill>
                <a:srgbClr val="009900"/>
              </a:solidFill>
            </a:endParaRPr>
          </a:p>
          <a:p>
            <a:pPr marL="219701" indent="-219701">
              <a:spcBef>
                <a:spcPts val="464"/>
              </a:spcBef>
              <a:defRPr/>
            </a:pPr>
            <a:r>
              <a:rPr lang="en-US" sz="2400" b="1" smtClean="0"/>
              <a:t>Peoples campaign in 9</a:t>
            </a:r>
            <a:r>
              <a:rPr lang="en-US" sz="2400" b="1" baseline="30000" smtClean="0"/>
              <a:t>th</a:t>
            </a:r>
            <a:r>
              <a:rPr lang="en-US" sz="2400" b="1" smtClean="0"/>
              <a:t> Plan / 100 Dispensaries </a:t>
            </a:r>
          </a:p>
          <a:p>
            <a:pPr marL="219701" indent="-219701">
              <a:spcBef>
                <a:spcPts val="464"/>
              </a:spcBef>
              <a:defRPr/>
            </a:pPr>
            <a:r>
              <a:rPr lang="en-US" sz="2400" b="1" smtClean="0"/>
              <a:t>Women’s Clinic 2013 </a:t>
            </a:r>
            <a:r>
              <a:rPr lang="en-US" sz="1800" b="1" i="1" smtClean="0">
                <a:solidFill>
                  <a:srgbClr val="009900"/>
                </a:solidFill>
              </a:rPr>
              <a:t>(Dr.G.Vinod Kumar &amp;Dr.Rejith Anand)</a:t>
            </a:r>
            <a:r>
              <a:rPr lang="en-US" sz="1800" b="1" smtClean="0"/>
              <a:t> </a:t>
            </a:r>
          </a:p>
          <a:p>
            <a:pPr marL="219701" indent="-219701">
              <a:spcBef>
                <a:spcPts val="464"/>
              </a:spcBef>
              <a:defRPr/>
            </a:pPr>
            <a:r>
              <a:rPr lang="en-US" sz="2400" b="1" smtClean="0"/>
              <a:t>AMAI Vaidyasala</a:t>
            </a:r>
            <a:endParaRPr lang="en-US" sz="3200" b="1" smtClean="0"/>
          </a:p>
          <a:p>
            <a:pPr marL="219701" indent="-219701">
              <a:spcBef>
                <a:spcPts val="464"/>
              </a:spcBef>
              <a:defRPr/>
            </a:pPr>
            <a:r>
              <a:rPr lang="en-US" sz="2400" b="1" smtClean="0"/>
              <a:t>Life style clinics in training.</a:t>
            </a:r>
          </a:p>
        </p:txBody>
      </p:sp>
      <p:pic>
        <p:nvPicPr>
          <p:cNvPr id="45060" name="Content Placeholder 8" descr="17218320_1310332532357777_6440445736019232264_o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867400" y="1943100"/>
            <a:ext cx="3016250" cy="1696641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F0CFA581-489C-41FF-99C4-764833496CE7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45062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45063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2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l-IN" sz="2400" b="1" smtClean="0"/>
              <a:t>സ്വകാര്യ ചികിത്സാ രംഗത്തെ ഇടപെടലുകൾ</a:t>
            </a:r>
            <a:endParaRPr lang="en-US" sz="2400"/>
          </a:p>
        </p:txBody>
      </p:sp>
      <p:pic>
        <p:nvPicPr>
          <p:cNvPr id="5" name="Content Placeholder 4" descr="download (6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20600" y="2000251"/>
            <a:ext cx="3973409" cy="1771649"/>
          </a:xfrm>
        </p:spPr>
      </p:pic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400" b="1" smtClean="0"/>
              <a:t>Bridge course on emergency medicine</a:t>
            </a:r>
          </a:p>
          <a:p>
            <a:r>
              <a:rPr lang="en-US" sz="2400" b="1" smtClean="0"/>
              <a:t>Caveat on surgery case on Apex court</a:t>
            </a:r>
          </a:p>
          <a:p>
            <a:r>
              <a:rPr lang="en-US" sz="2400" b="1" smtClean="0"/>
              <a:t>Impeding petition on IMA’s case</a:t>
            </a:r>
            <a:endParaRPr lang="en-US" sz="2400" b="1"/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l-IN" sz="2800" b="1" smtClean="0"/>
              <a:t>എ.എം.എ.ഐയുടെ ഉത്ഭവം </a:t>
            </a:r>
            <a:endParaRPr lang="en-US" sz="2800" smtClean="0"/>
          </a:p>
        </p:txBody>
      </p:sp>
      <p:sp>
        <p:nvSpPr>
          <p:cNvPr id="1126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E053D01E-5713-4A00-B7D3-3992B8FC900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3011" indent="-273011">
              <a:spcBef>
                <a:spcPts val="575"/>
              </a:spcBef>
              <a:buNone/>
            </a:pPr>
            <a:endParaRPr lang="en-US" sz="2400" b="1" smtClean="0"/>
          </a:p>
          <a:p>
            <a:pPr marL="273011" indent="-273011">
              <a:spcBef>
                <a:spcPts val="575"/>
              </a:spcBef>
            </a:pPr>
            <a:r>
              <a:rPr lang="ml-IN" sz="2400" b="1" smtClean="0"/>
              <a:t>യുവാക്കൾ മണ്ഡലം യോഗം ബഹിഷ്കരിച്ചു </a:t>
            </a:r>
            <a:endParaRPr lang="en-US" sz="2400" b="1" smtClean="0">
              <a:solidFill>
                <a:srgbClr val="009900"/>
              </a:solidFill>
            </a:endParaRPr>
          </a:p>
          <a:p>
            <a:pPr marL="593640" lvl="1">
              <a:spcBef>
                <a:spcPts val="575"/>
              </a:spcBef>
            </a:pPr>
            <a:r>
              <a:rPr lang="ml-IN" sz="2100" b="1" smtClean="0">
                <a:solidFill>
                  <a:srgbClr val="009900"/>
                </a:solidFill>
              </a:rPr>
              <a:t>ഡോ.പി.കെ</a:t>
            </a:r>
            <a:r>
              <a:rPr lang="en-US" sz="2100" b="1" smtClean="0">
                <a:solidFill>
                  <a:srgbClr val="009900"/>
                </a:solidFill>
              </a:rPr>
              <a:t>.</a:t>
            </a:r>
            <a:r>
              <a:rPr lang="ml-IN" sz="2100" b="1" smtClean="0">
                <a:solidFill>
                  <a:srgbClr val="009900"/>
                </a:solidFill>
              </a:rPr>
              <a:t>ജയപ്രകാശ്,ഡോ.പി.കെ.രാമചന്ദ്രൻ, ഡോ.വി.എൻ.രാമകൃഷ്ണൻ,</a:t>
            </a:r>
            <a:r>
              <a:rPr lang="en-US" sz="2100" b="1" smtClean="0">
                <a:solidFill>
                  <a:srgbClr val="009900"/>
                </a:solidFill>
              </a:rPr>
              <a:t> </a:t>
            </a:r>
            <a:r>
              <a:rPr lang="ml-IN" sz="2100" b="1" smtClean="0">
                <a:solidFill>
                  <a:srgbClr val="009900"/>
                </a:solidFill>
              </a:rPr>
              <a:t>ഡോ.കെ.വി.</a:t>
            </a:r>
            <a:r>
              <a:rPr lang="en-US" sz="2100" b="1" smtClean="0">
                <a:solidFill>
                  <a:srgbClr val="009900"/>
                </a:solidFill>
              </a:rPr>
              <a:t> </a:t>
            </a:r>
            <a:r>
              <a:rPr lang="ml-IN" sz="2100" b="1" smtClean="0">
                <a:solidFill>
                  <a:srgbClr val="009900"/>
                </a:solidFill>
              </a:rPr>
              <a:t>ഷൺമുഖദാസ്</a:t>
            </a:r>
            <a:endParaRPr lang="en-US" sz="2400" b="1" smtClean="0"/>
          </a:p>
          <a:p>
            <a:pPr marL="273011" indent="-273011">
              <a:spcBef>
                <a:spcPts val="575"/>
              </a:spcBef>
            </a:pPr>
            <a:endParaRPr lang="en-US" sz="2400" b="1" smtClean="0"/>
          </a:p>
          <a:p>
            <a:pPr marL="273011" indent="-273011">
              <a:spcBef>
                <a:spcPts val="575"/>
              </a:spcBef>
            </a:pPr>
            <a:r>
              <a:rPr lang="ml-IN" sz="2400" b="1" smtClean="0"/>
              <a:t>വടക്ക്</a:t>
            </a:r>
            <a:r>
              <a:rPr lang="en-US" sz="2400" b="1" smtClean="0"/>
              <a:t>:  AMA ( Ayurveda Medical Association)</a:t>
            </a:r>
            <a:r>
              <a:rPr lang="ml-IN" sz="2400" b="1" smtClean="0"/>
              <a:t> </a:t>
            </a:r>
            <a:r>
              <a:rPr lang="en-US" sz="2400" b="1" smtClean="0"/>
              <a:t>1968 - </a:t>
            </a:r>
            <a:r>
              <a:rPr lang="ml-IN" sz="2400" b="1" smtClean="0"/>
              <a:t>ൽ</a:t>
            </a:r>
            <a:r>
              <a:rPr lang="en-US" sz="2400" b="1" smtClean="0"/>
              <a:t> </a:t>
            </a:r>
            <a:r>
              <a:rPr lang="ml-IN" sz="2400" b="1" smtClean="0"/>
              <a:t>പാലക്കാട്</a:t>
            </a:r>
            <a:endParaRPr lang="en-US" sz="2400" smtClean="0"/>
          </a:p>
        </p:txBody>
      </p:sp>
      <p:pic>
        <p:nvPicPr>
          <p:cNvPr id="11270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3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l-IN" sz="2800" b="1" smtClean="0"/>
              <a:t>ഔഷധ</a:t>
            </a:r>
            <a:r>
              <a:rPr lang="en-US" sz="2800" b="1" smtClean="0"/>
              <a:t> </a:t>
            </a:r>
            <a:r>
              <a:rPr lang="ml-IN" sz="2800" b="1" smtClean="0"/>
              <a:t>രംഗത്തെ ഇടപെടലുകൾ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b="1" smtClean="0"/>
              <a:t>Separate Drug Control department 2008 </a:t>
            </a:r>
            <a:r>
              <a:rPr lang="en-US" sz="1800" b="1" i="1" smtClean="0">
                <a:solidFill>
                  <a:srgbClr val="009900"/>
                </a:solidFill>
              </a:rPr>
              <a:t>(Dr.V.G.Udayakumar &amp; Dr.Joji Thachil)</a:t>
            </a:r>
            <a:endParaRPr lang="en-US" sz="2400" b="1" i="1" smtClean="0">
              <a:solidFill>
                <a:srgbClr val="009900"/>
              </a:solidFill>
            </a:endParaRPr>
          </a:p>
          <a:p>
            <a:r>
              <a:rPr lang="en-US" sz="2400" b="1" smtClean="0"/>
              <a:t>For implementing  DMR Act 2008 onwards / Govt initiated actions </a:t>
            </a:r>
          </a:p>
          <a:p>
            <a:r>
              <a:rPr lang="en-US" sz="2400" b="1" smtClean="0"/>
              <a:t>Case against Musli power extra</a:t>
            </a:r>
          </a:p>
          <a:p>
            <a:r>
              <a:rPr lang="en-US" sz="2400" b="1" smtClean="0"/>
              <a:t>Case against Kizhi adds. </a:t>
            </a:r>
          </a:p>
          <a:p>
            <a:r>
              <a:rPr lang="en-US" sz="2400" b="1" smtClean="0"/>
              <a:t>Avoiding such sponsorship in programmes. </a:t>
            </a:r>
            <a:endParaRPr lang="en-US" sz="2000"/>
          </a:p>
        </p:txBody>
      </p:sp>
    </p:spTree>
  </p:cSld>
  <p:clrMapOvr>
    <a:masterClrMapping/>
  </p:clrMapOvr>
  <p:transition/>
  <p:timing/>
</p:sld>
</file>

<file path=ppt/slides/slide3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System Development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b="1" smtClean="0"/>
              <a:t>Separate Drug Control department 2008 </a:t>
            </a:r>
            <a:r>
              <a:rPr lang="en-US" sz="2000" b="1" i="1" smtClean="0">
                <a:solidFill>
                  <a:srgbClr val="009900"/>
                </a:solidFill>
              </a:rPr>
              <a:t>(Dr.V.G.Udayakumar &amp; Dr.Joji Thachil)</a:t>
            </a:r>
            <a:endParaRPr lang="en-US" sz="2800" b="1" i="1" smtClean="0">
              <a:solidFill>
                <a:srgbClr val="009900"/>
              </a:solidFill>
            </a:endParaRPr>
          </a:p>
          <a:p>
            <a:r>
              <a:rPr lang="en-US" sz="2800" b="1" smtClean="0"/>
              <a:t>Ayush Department 2015 </a:t>
            </a:r>
            <a:r>
              <a:rPr lang="en-US" sz="2000" b="1" i="1" smtClean="0">
                <a:solidFill>
                  <a:srgbClr val="009900"/>
                </a:solidFill>
              </a:rPr>
              <a:t>(Dr.G.Vinod Kumar &amp;Dr.Rejith Anand)</a:t>
            </a:r>
            <a:endParaRPr lang="en-US" sz="2800" b="1" smtClean="0"/>
          </a:p>
          <a:p>
            <a:endParaRPr lang="en-US" sz="2800" b="1" i="1" smtClean="0">
              <a:solidFill>
                <a:srgbClr val="009900"/>
              </a:solidFill>
            </a:endParaRPr>
          </a:p>
          <a:p>
            <a:endParaRPr lang="en-US" sz="2800"/>
          </a:p>
        </p:txBody>
      </p:sp>
    </p:spTree>
  </p:cSld>
  <p:clrMapOvr>
    <a:masterClrMapping/>
  </p:clrMapOvr>
  <p:transition/>
  <p:timing/>
</p:sld>
</file>

<file path=ppt/slides/slide3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Tourism sector  intervention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b="1" smtClean="0"/>
              <a:t>Ayurveda Centre Bill 2007 stopped</a:t>
            </a:r>
            <a:endParaRPr lang="en-US" sz="2800" b="1" i="1" smtClean="0">
              <a:solidFill>
                <a:srgbClr val="009900"/>
              </a:solidFill>
            </a:endParaRPr>
          </a:p>
          <a:p>
            <a:r>
              <a:rPr lang="en-US" sz="2800" b="1" smtClean="0"/>
              <a:t>Sub committee in Tourism sector</a:t>
            </a:r>
          </a:p>
          <a:p>
            <a:r>
              <a:rPr lang="en-US" sz="2800" b="1" smtClean="0"/>
              <a:t>Covid related protection schemes </a:t>
            </a:r>
            <a:r>
              <a:rPr lang="en-US" sz="1400" b="1" i="1" smtClean="0">
                <a:solidFill>
                  <a:srgbClr val="009900"/>
                </a:solidFill>
              </a:rPr>
              <a:t>(Dr.Raju Thomas &amp; Dr.Sadath Dinakar)</a:t>
            </a:r>
            <a:endParaRPr lang="en-US" sz="2800" b="1" smtClean="0"/>
          </a:p>
          <a:p>
            <a:r>
              <a:rPr lang="en-US" sz="2800" b="1" smtClean="0"/>
              <a:t>Proposal for Tourism regulatory authority </a:t>
            </a:r>
            <a:endParaRPr lang="en-US" sz="2800" b="1"/>
          </a:p>
        </p:txBody>
      </p:sp>
      <p:pic>
        <p:nvPicPr>
          <p:cNvPr id="6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05801" y="133350"/>
            <a:ext cx="612779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3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For employment generation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19732" indent="-219732">
              <a:spcBef>
                <a:spcPts val="464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 Panchakarma workshop in 1995 </a:t>
            </a:r>
            <a:r>
              <a:rPr lang="en-US" sz="2400" b="1" i="1" smtClean="0">
                <a:solidFill>
                  <a:srgbClr val="009900"/>
                </a:solidFill>
              </a:rPr>
              <a:t>(Dr.K.Anilkumar&amp;  Dr.V.G.Udayakumar)</a:t>
            </a:r>
            <a:endParaRPr lang="en-US" sz="2800" b="1" i="1" smtClean="0">
              <a:solidFill>
                <a:srgbClr val="009900"/>
              </a:solidFill>
            </a:endParaRPr>
          </a:p>
          <a:p>
            <a:pPr marL="219732" indent="-219732">
              <a:spcBef>
                <a:spcPts val="464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 Peoples campaign in 9</a:t>
            </a:r>
            <a:r>
              <a:rPr lang="en-US" sz="2800" b="1" baseline="30000" smtClean="0"/>
              <a:t>th</a:t>
            </a:r>
            <a:r>
              <a:rPr lang="en-US" sz="2800" b="1" smtClean="0"/>
              <a:t> Plan / 100 Dispensaries </a:t>
            </a:r>
            <a:r>
              <a:rPr lang="en-US" sz="2400" b="1" i="1" smtClean="0">
                <a:solidFill>
                  <a:srgbClr val="009900"/>
                </a:solidFill>
              </a:rPr>
              <a:t>(Dr.K.Anilkumar&amp; Dr.Dilipkumar)</a:t>
            </a:r>
            <a:endParaRPr lang="en-US" sz="2800" b="1" smtClean="0"/>
          </a:p>
          <a:p>
            <a:pPr marL="219732" indent="-219732">
              <a:spcBef>
                <a:spcPts val="464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 Women’s Clinic 2013 </a:t>
            </a:r>
            <a:r>
              <a:rPr lang="en-US" sz="2400" b="1" i="1" smtClean="0">
                <a:solidFill>
                  <a:srgbClr val="009900"/>
                </a:solidFill>
              </a:rPr>
              <a:t>(Dr.G.Vinod Kumar &amp;Dr.Rejith Anand)</a:t>
            </a:r>
            <a:r>
              <a:rPr lang="en-US" sz="2400" b="1" smtClean="0"/>
              <a:t> </a:t>
            </a:r>
            <a:endParaRPr lang="en-US" sz="2800" b="1" smtClean="0"/>
          </a:p>
          <a:p>
            <a:pPr>
              <a:buFont typeface="Wingdings" pitchFamily="2" charset="2"/>
              <a:buChar char="Ø"/>
            </a:pPr>
            <a:r>
              <a:rPr lang="en-US" sz="2800" b="1" smtClean="0"/>
              <a:t>MO posts in colleges			,,</a:t>
            </a:r>
          </a:p>
          <a:p>
            <a:pPr>
              <a:buFont typeface="Wingdings" pitchFamily="2" charset="2"/>
              <a:buChar char="Ø"/>
            </a:pPr>
            <a:r>
              <a:rPr lang="en-US" sz="2800" b="1" smtClean="0"/>
              <a:t>Yoga projects </a:t>
            </a:r>
            <a:r>
              <a:rPr lang="en-US" sz="2400" b="1" smtClean="0"/>
              <a:t>Proposals			,,</a:t>
            </a:r>
            <a:endParaRPr lang="en-US" sz="2800" b="1" smtClean="0"/>
          </a:p>
          <a:p>
            <a:pPr>
              <a:buFont typeface="Wingdings" pitchFamily="2" charset="2"/>
              <a:buChar char="Ø"/>
            </a:pPr>
            <a:endParaRPr lang="en-US" sz="2800"/>
          </a:p>
        </p:txBody>
      </p:sp>
      <p:pic>
        <p:nvPicPr>
          <p:cNvPr id="4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3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smtClean="0"/>
              <a:t>For employment generation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19732" indent="-219732">
              <a:spcBef>
                <a:spcPts val="464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Various skill development programmes.</a:t>
            </a:r>
          </a:p>
          <a:p>
            <a:pPr marL="219732" indent="-219732">
              <a:spcBef>
                <a:spcPts val="464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Proposal for RMO’s </a:t>
            </a:r>
          </a:p>
          <a:p>
            <a:pPr marL="219732" indent="-219732">
              <a:spcBef>
                <a:spcPts val="464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Proposal for Additional MO in GAD’s</a:t>
            </a:r>
          </a:p>
          <a:p>
            <a:pPr marL="218715" indent="-218715">
              <a:spcBef>
                <a:spcPts val="461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Specialty posts in district, Taluk hospitals </a:t>
            </a:r>
          </a:p>
          <a:p>
            <a:pPr marL="218715" indent="-218715">
              <a:spcBef>
                <a:spcPts val="461"/>
              </a:spcBef>
              <a:buFont typeface="Wingdings" pitchFamily="2" charset="2"/>
              <a:buChar char="Ø"/>
              <a:defRPr/>
            </a:pPr>
            <a:r>
              <a:rPr lang="en-US" sz="2800" b="1" smtClean="0">
                <a:solidFill>
                  <a:srgbClr val="FF0000"/>
                </a:solidFill>
              </a:rPr>
              <a:t>AMA Academy 2021</a:t>
            </a:r>
            <a:endParaRPr lang="en-US" sz="2800"/>
          </a:p>
        </p:txBody>
      </p:sp>
    </p:spTree>
  </p:cSld>
  <p:clrMapOvr>
    <a:masterClrMapping/>
  </p:clrMapOvr>
  <p:transition/>
  <p:timing/>
</p:sld>
</file>

<file path=ppt/slides/slide3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2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AMAI interventions </a:t>
            </a:r>
            <a:br>
              <a:rPr lang="en-US" sz="32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32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Education sector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192213"/>
            <a:ext cx="4953000" cy="3429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Struggle for BAMS course 1978</a:t>
            </a:r>
          </a:p>
          <a:p>
            <a:pPr>
              <a:lnSpc>
                <a:spcPct val="90000"/>
              </a:lnSpc>
            </a:pPr>
            <a:r>
              <a:rPr lang="en-US" sz="2400" b="1" smtClean="0"/>
              <a:t>Supported Kottakkal AVC students strike for want of facilities 1985.</a:t>
            </a:r>
          </a:p>
          <a:p>
            <a:pPr>
              <a:lnSpc>
                <a:spcPct val="90000"/>
              </a:lnSpc>
            </a:pPr>
            <a:r>
              <a:rPr lang="en-US" sz="2400" b="1" smtClean="0"/>
              <a:t>Supported Ollur AVC students strike for college hospital 1986.</a:t>
            </a:r>
          </a:p>
          <a:p>
            <a:pPr>
              <a:lnSpc>
                <a:spcPct val="90000"/>
              </a:lnSpc>
            </a:pPr>
            <a:r>
              <a:rPr lang="en-US" sz="2400" b="1" smtClean="0"/>
              <a:t>Struggle against private college 1986.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2400" b="1" smtClean="0"/>
          </a:p>
        </p:txBody>
      </p:sp>
      <p:pic>
        <p:nvPicPr>
          <p:cNvPr id="26628" name="Content Placeholder 8" descr="Picture1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943600" y="1885950"/>
            <a:ext cx="2978150" cy="1710738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4EF01CB3-4ABE-4D37-8D0E-D66F5DF126F0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26630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z="1600" smtClean="0"/>
              <a:t>udayakumarvg@gmail.com</a:t>
            </a:r>
          </a:p>
        </p:txBody>
      </p:sp>
      <p:pic>
        <p:nvPicPr>
          <p:cNvPr id="26631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3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9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AMAI interventions </a:t>
            </a:r>
            <a:br>
              <a:rPr lang="en-US" sz="29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29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Education sector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1" y="1123953"/>
            <a:ext cx="5715000" cy="339407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smtClean="0"/>
              <a:t>Struggle for right to study surgery 1987.</a:t>
            </a:r>
          </a:p>
          <a:p>
            <a:pPr eaLnBrk="1" hangingPunct="1"/>
            <a:r>
              <a:rPr lang="en-US" sz="2800" b="1" smtClean="0">
                <a:solidFill>
                  <a:srgbClr val="009900"/>
                </a:solidFill>
              </a:rPr>
              <a:t>Protest against Allopathy strike to stop BAMS students surgery training 1988.</a:t>
            </a:r>
          </a:p>
          <a:p>
            <a:pPr eaLnBrk="1" hangingPunct="1"/>
            <a:endParaRPr lang="en-US" sz="2800" b="1" smtClean="0">
              <a:solidFill>
                <a:srgbClr val="009900"/>
              </a:solidFill>
            </a:endParaRPr>
          </a:p>
          <a:p>
            <a:pPr eaLnBrk="1" hangingPunct="1">
              <a:buFontTx/>
              <a:buNone/>
            </a:pPr>
            <a:endParaRPr lang="en-US" sz="2800" b="1" smtClean="0"/>
          </a:p>
        </p:txBody>
      </p:sp>
      <p:pic>
        <p:nvPicPr>
          <p:cNvPr id="28676" name="Picture 9" descr="D:\Beena\20292783_1458510610873301_2533572865212923253_n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096000" y="1828800"/>
            <a:ext cx="2787650" cy="1703388"/>
          </a:xfr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600C20E9-BA56-4AEC-BA42-696409453805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28678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28679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3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AMAI interventions </a:t>
            </a:r>
            <a:br>
              <a:rPr lang="en-US" sz="24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24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Education sector</a:t>
            </a:r>
            <a:endParaRPr lang="en-US" sz="240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b="1" smtClean="0"/>
              <a:t>The 1</a:t>
            </a:r>
            <a:r>
              <a:rPr lang="en-US" sz="2400" b="1" baseline="30000" smtClean="0"/>
              <a:t>st</a:t>
            </a:r>
            <a:r>
              <a:rPr lang="en-US" sz="2400" b="1" smtClean="0"/>
              <a:t>  BAMS syllabus workshop conducted  at Alwaye in 1990, joint board of studies formed .</a:t>
            </a:r>
          </a:p>
          <a:p>
            <a:r>
              <a:rPr lang="en-US" sz="2400" b="1" smtClean="0"/>
              <a:t>Movements against MPSc course by Sanskrit University</a:t>
            </a:r>
          </a:p>
          <a:p>
            <a:r>
              <a:rPr lang="en-US" sz="2400" b="1" smtClean="0"/>
              <a:t>Supported Kannur AVC students strike to get new campus 1990-95.</a:t>
            </a:r>
          </a:p>
          <a:p>
            <a:endParaRPr lang="en-US" sz="2400" b="1" smtClean="0"/>
          </a:p>
          <a:p>
            <a:endParaRPr lang="en-US" sz="2400"/>
          </a:p>
        </p:txBody>
      </p:sp>
    </p:spTree>
  </p:cSld>
  <p:clrMapOvr>
    <a:masterClrMapping/>
  </p:clrMapOvr>
  <p:transition/>
  <p:timing/>
</p:sld>
</file>

<file path=ppt/slides/slide3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08001" y="228600"/>
            <a:ext cx="7772400" cy="85725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800" b="1" smtClean="0">
                <a:latin typeface="Aharoni" pitchFamily="2" charset="-79"/>
                <a:cs typeface="Aharoni" pitchFamily="2" charset="-79"/>
              </a:rPr>
              <a:t>AMAI interventions </a:t>
            </a:r>
            <a:br>
              <a:rPr lang="en-US" sz="2800" b="1" smtClean="0">
                <a:latin typeface="Aharoni" pitchFamily="2" charset="-79"/>
                <a:cs typeface="Aharoni" pitchFamily="2" charset="-79"/>
              </a:rPr>
            </a:br>
            <a:r>
              <a:rPr lang="en-US" sz="2800" b="1" smtClean="0">
                <a:latin typeface="Aharoni" pitchFamily="2" charset="-79"/>
                <a:cs typeface="Aharoni" pitchFamily="2" charset="-79"/>
              </a:rPr>
              <a:t>Education sector </a:t>
            </a:r>
            <a:endParaRPr lang="en-US" sz="280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85850"/>
            <a:ext cx="5486400" cy="3429000"/>
          </a:xfrm>
        </p:spPr>
        <p:txBody>
          <a:bodyPr rtlCol="0">
            <a:noAutofit/>
          </a:bodyPr>
          <a:lstStyle/>
          <a:p>
            <a:pPr marL="219701" indent="-219701">
              <a:spcBef>
                <a:spcPts val="464"/>
              </a:spcBef>
              <a:buFont typeface="Wingdings 2"/>
              <a:buChar char=""/>
              <a:defRPr/>
            </a:pPr>
            <a:r>
              <a:rPr lang="en-US" sz="2400" b="1" err="1" smtClean="0"/>
              <a:t>Panchakarma Department at Tvpm AVC 2008.</a:t>
            </a:r>
          </a:p>
          <a:p>
            <a:pPr marL="219701" indent="-219701">
              <a:spcBef>
                <a:spcPts val="464"/>
              </a:spcBef>
              <a:buFont typeface="Wingdings 2"/>
              <a:buChar char=""/>
              <a:defRPr/>
            </a:pPr>
            <a:r>
              <a:rPr lang="en-US" sz="2400" b="1" smtClean="0"/>
              <a:t>House surgeons surgery training issue 2008 ( Modern medicine registration)</a:t>
            </a:r>
          </a:p>
          <a:p>
            <a:pPr marL="219701" indent="-219701">
              <a:spcBef>
                <a:spcPts val="464"/>
              </a:spcBef>
              <a:buFont typeface="Wingdings 2"/>
              <a:buChar char=""/>
              <a:defRPr/>
            </a:pPr>
            <a:r>
              <a:rPr lang="en-US" sz="2400" b="1" smtClean="0"/>
              <a:t>Reinstating PG seats in KB&amp; R&amp;B 2014</a:t>
            </a:r>
          </a:p>
        </p:txBody>
      </p:sp>
      <p:pic>
        <p:nvPicPr>
          <p:cNvPr id="29700" name="Content Placeholder 9" descr="FullSizeRender (1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477000" y="1962151"/>
            <a:ext cx="2454277" cy="1500188"/>
          </a:xfr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579761C9-81EE-4A95-95E9-06818A3221D0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29702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29703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05801" y="114300"/>
            <a:ext cx="6127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3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Title 7"/>
          <p:cNvSpPr>
            <a:spLocks noGrp="1"/>
          </p:cNvSpPr>
          <p:nvPr>
            <p:ph type="title"/>
          </p:nvPr>
        </p:nvSpPr>
        <p:spPr>
          <a:xfrm>
            <a:off x="565151" y="171450"/>
            <a:ext cx="7588250" cy="85725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700" b="1" smtClean="0">
                <a:latin typeface="Aharoni" pitchFamily="2" charset="-79"/>
                <a:cs typeface="Aharoni" pitchFamily="2" charset="-79"/>
              </a:rPr>
              <a:t>AMAI interventions </a:t>
            </a:r>
            <a:br>
              <a:rPr lang="en-US" sz="2700" b="1" smtClean="0">
                <a:latin typeface="Aharoni" pitchFamily="2" charset="-79"/>
                <a:cs typeface="Aharoni" pitchFamily="2" charset="-79"/>
              </a:rPr>
            </a:br>
            <a:r>
              <a:rPr lang="en-US" sz="2700" b="1" smtClean="0">
                <a:latin typeface="Aharoni" pitchFamily="2" charset="-79"/>
                <a:cs typeface="Aharoni" pitchFamily="2" charset="-79"/>
              </a:rPr>
              <a:t>Education sector </a:t>
            </a:r>
            <a:endParaRPr lang="en-US" sz="270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508000" y="1085850"/>
            <a:ext cx="4902200" cy="3429000"/>
          </a:xfrm>
        </p:spPr>
        <p:txBody>
          <a:bodyPr rtlCol="0">
            <a:noAutofit/>
          </a:bodyPr>
          <a:lstStyle/>
          <a:p>
            <a:pPr marL="218684" indent="-218684">
              <a:spcBef>
                <a:spcPts val="461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Rural posting to self financing colleges.</a:t>
            </a:r>
          </a:p>
          <a:p>
            <a:pPr marL="218684" indent="-218684">
              <a:spcBef>
                <a:spcPts val="461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Movements against MSR 2013</a:t>
            </a:r>
          </a:p>
          <a:p>
            <a:pPr>
              <a:buFont typeface="Wingdings" pitchFamily="2" charset="2"/>
              <a:buChar char="q"/>
            </a:pPr>
            <a:r>
              <a:rPr lang="en-US" sz="2800" b="1" smtClean="0"/>
              <a:t>Surgery Gynecology posting issue 2015</a:t>
            </a:r>
          </a:p>
          <a:p>
            <a:pPr>
              <a:buFont typeface="Wingdings" pitchFamily="2" charset="2"/>
              <a:buChar char="q"/>
            </a:pPr>
            <a:r>
              <a:rPr lang="en-US" sz="2800" b="1" smtClean="0"/>
              <a:t>Victory against IMA on surgery issue</a:t>
            </a:r>
          </a:p>
          <a:p>
            <a:pPr marL="218684" indent="-218684">
              <a:spcBef>
                <a:spcPts val="461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 </a:t>
            </a:r>
          </a:p>
        </p:txBody>
      </p:sp>
      <p:pic>
        <p:nvPicPr>
          <p:cNvPr id="30724" name="Content Placeholder 12" descr="13499_487577428057415_7581042784415186032_n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562600" y="1504952"/>
            <a:ext cx="3168650" cy="2376489"/>
          </a:xfr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4A4CE5AD-14AB-4B02-A3CB-C5FA2E94AC13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30726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30727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ml-IN" sz="3200" b="1" smtClean="0"/>
              <a:t>എ.എം.എ.ഐയുടെ ഉത്ഭവം </a:t>
            </a:r>
            <a:endParaRPr lang="en-US" sz="3200" b="1" smtClean="0"/>
          </a:p>
        </p:txBody>
      </p:sp>
      <p:sp>
        <p:nvSpPr>
          <p:cNvPr id="12293" name="Content Placeholder 2"/>
          <p:cNvSpPr>
            <a:spLocks noGrp="1"/>
          </p:cNvSpPr>
          <p:nvPr>
            <p:ph sz="quarter" idx="2"/>
          </p:nvPr>
        </p:nvSpPr>
        <p:spPr>
          <a:xfrm>
            <a:off x="685800" y="1809750"/>
            <a:ext cx="4648200" cy="268605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endParaRPr lang="en-US" sz="2000" b="1" smtClean="0"/>
          </a:p>
          <a:p>
            <a:pPr eaLnBrk="1" hangingPunct="1"/>
            <a:r>
              <a:rPr lang="ml-IN" sz="2000" b="1" smtClean="0"/>
              <a:t>ഹോമിയോപ്പതി</a:t>
            </a:r>
            <a:r>
              <a:rPr lang="en-US" sz="2000" b="1" smtClean="0"/>
              <a:t> MBS </a:t>
            </a:r>
            <a:r>
              <a:rPr lang="ml-IN" sz="2000" b="1" smtClean="0"/>
              <a:t>ഡിഗ്രിക്കെതിരെ</a:t>
            </a:r>
            <a:r>
              <a:rPr lang="en-US" sz="2000" b="1" smtClean="0"/>
              <a:t> </a:t>
            </a:r>
            <a:r>
              <a:rPr lang="ml-IN" sz="2000" b="1" smtClean="0"/>
              <a:t>ഐ.എം.എ</a:t>
            </a:r>
            <a:r>
              <a:rPr lang="en-US" sz="2000" b="1" smtClean="0"/>
              <a:t> </a:t>
            </a:r>
            <a:r>
              <a:rPr lang="ml-IN" sz="2000" b="1" smtClean="0"/>
              <a:t>നടത്തിയ</a:t>
            </a:r>
            <a:r>
              <a:rPr lang="en-US" sz="2000" b="1" smtClean="0"/>
              <a:t> </a:t>
            </a:r>
            <a:r>
              <a:rPr lang="ml-IN" sz="2000" b="1" smtClean="0"/>
              <a:t>സമരം</a:t>
            </a:r>
            <a:r>
              <a:rPr lang="en-US" sz="2000" b="1" smtClean="0"/>
              <a:t> 1976 </a:t>
            </a:r>
          </a:p>
          <a:p>
            <a:pPr eaLnBrk="1" hangingPunct="1"/>
            <a:r>
              <a:rPr lang="ml-IN" sz="2000" b="1" smtClean="0"/>
              <a:t>അലോപ്പതി രംഗത്ത്ഐ.എം.എ</a:t>
            </a:r>
            <a:r>
              <a:rPr lang="en-US" sz="2000" b="1" smtClean="0"/>
              <a:t> </a:t>
            </a:r>
            <a:r>
              <a:rPr lang="ml-IN" sz="2000" b="1" smtClean="0"/>
              <a:t>സമാനമായി</a:t>
            </a:r>
            <a:r>
              <a:rPr lang="en-US" sz="2000" b="1" smtClean="0"/>
              <a:t> </a:t>
            </a:r>
            <a:r>
              <a:rPr lang="ml-IN" sz="2000" b="1" smtClean="0"/>
              <a:t>ആയുർവേദ</a:t>
            </a:r>
            <a:r>
              <a:rPr lang="en-US" sz="2000" b="1" smtClean="0"/>
              <a:t> </a:t>
            </a:r>
            <a:r>
              <a:rPr lang="ml-IN" sz="2000" b="1" smtClean="0"/>
              <a:t>മേഖലയിൽ</a:t>
            </a:r>
            <a:r>
              <a:rPr lang="en-US" sz="2000" b="1" smtClean="0"/>
              <a:t> </a:t>
            </a:r>
            <a:r>
              <a:rPr lang="ml-IN" sz="2000" b="1" smtClean="0"/>
              <a:t>ഒരു</a:t>
            </a:r>
            <a:r>
              <a:rPr lang="en-US" sz="2000" b="1" smtClean="0"/>
              <a:t> </a:t>
            </a:r>
            <a:r>
              <a:rPr lang="ml-IN" sz="2000" b="1" smtClean="0"/>
              <a:t>സംഘടന</a:t>
            </a:r>
            <a:r>
              <a:rPr lang="en-US" sz="2000" b="1" smtClean="0"/>
              <a:t> </a:t>
            </a:r>
            <a:r>
              <a:rPr lang="ml-IN" sz="2000" b="1" smtClean="0"/>
              <a:t>വേണമെന്ന</a:t>
            </a:r>
            <a:r>
              <a:rPr lang="en-US" sz="2000" b="1" smtClean="0"/>
              <a:t> </a:t>
            </a:r>
            <a:r>
              <a:rPr lang="ml-IN" sz="2000" b="1" smtClean="0"/>
              <a:t>യുവാക്കളുടെ</a:t>
            </a:r>
            <a:r>
              <a:rPr lang="en-US" sz="2000" b="1" smtClean="0"/>
              <a:t> </a:t>
            </a:r>
            <a:r>
              <a:rPr lang="ml-IN" sz="2000" b="1" smtClean="0"/>
              <a:t>ചിന്ത </a:t>
            </a:r>
            <a:endParaRPr lang="en-US" sz="2000" b="1" smtClean="0"/>
          </a:p>
          <a:p>
            <a:pPr eaLnBrk="1" hangingPunct="1"/>
            <a:r>
              <a:rPr lang="en-US" sz="2000" b="1" smtClean="0">
                <a:latin typeface="Aharoni" pitchFamily="2" charset="-79"/>
                <a:cs typeface="Aharoni" pitchFamily="2" charset="-79"/>
              </a:rPr>
              <a:t>South : An Ad hoc Committee was formed </a:t>
            </a:r>
          </a:p>
        </p:txBody>
      </p:sp>
      <p:pic>
        <p:nvPicPr>
          <p:cNvPr id="8" name="Content Placeholder 7" descr="N.K._Balakrishnan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6172200" y="1962150"/>
            <a:ext cx="1905000" cy="238125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64DA49AA-5721-4D51-BDEF-66CDA1A3C63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2291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"/>
          </p:nvPr>
        </p:nvSpPr>
        <p:spPr>
          <a:xfrm>
            <a:off x="609600" y="1314451"/>
            <a:ext cx="4724400" cy="480060"/>
          </a:xfrm>
        </p:spPr>
        <p:txBody>
          <a:bodyPr/>
          <a:lstStyle/>
          <a:p>
            <a:r>
              <a:rPr lang="en-US" smtClean="0"/>
              <a:t>National Ayurveda Medical Association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5791200" y="1314451"/>
            <a:ext cx="2590800" cy="480060"/>
          </a:xfrm>
        </p:spPr>
        <p:txBody>
          <a:bodyPr/>
          <a:lstStyle/>
          <a:p>
            <a:r>
              <a:rPr lang="en-US" err="1" smtClean="0"/>
              <a:t>N.K.Balakrishnan</a:t>
            </a:r>
            <a:endParaRPr lang="en-US"/>
          </a:p>
        </p:txBody>
      </p:sp>
      <p:pic>
        <p:nvPicPr>
          <p:cNvPr id="12294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4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800" b="1" smtClean="0">
                <a:latin typeface="Aharoni" pitchFamily="2" charset="-79"/>
                <a:cs typeface="Aharoni" pitchFamily="2" charset="-79"/>
              </a:rPr>
              <a:t>AMAI interventions </a:t>
            </a:r>
            <a:br>
              <a:rPr lang="en-US" sz="2800" b="1" smtClean="0">
                <a:latin typeface="Aharoni" pitchFamily="2" charset="-79"/>
                <a:cs typeface="Aharoni" pitchFamily="2" charset="-79"/>
              </a:rPr>
            </a:br>
            <a:r>
              <a:rPr lang="en-US" sz="2800" b="1" smtClean="0">
                <a:latin typeface="Aharoni" pitchFamily="2" charset="-79"/>
                <a:cs typeface="Aharoni" pitchFamily="2" charset="-79"/>
              </a:rPr>
              <a:t>Education sector </a:t>
            </a:r>
            <a:endParaRPr lang="en-US" sz="2800" smtClean="0"/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257300"/>
            <a:ext cx="4800600" cy="3219450"/>
          </a:xfrm>
        </p:spPr>
        <p:txBody>
          <a:bodyPr>
            <a:normAutofit/>
          </a:bodyPr>
          <a:lstStyle/>
          <a:p>
            <a:pPr marL="204065" indent="-204065">
              <a:spcBef>
                <a:spcPts val="432"/>
              </a:spcBef>
              <a:buFont typeface="Wingdings" pitchFamily="2" charset="2"/>
              <a:buChar char="Ø"/>
              <a:defRPr/>
            </a:pPr>
            <a:r>
              <a:rPr lang="en-US" sz="2400" b="1" smtClean="0"/>
              <a:t> Santhigiri issue 2014</a:t>
            </a:r>
          </a:p>
          <a:p>
            <a:pPr marL="204065" indent="-204065">
              <a:spcBef>
                <a:spcPts val="432"/>
              </a:spcBef>
              <a:buFont typeface="Wingdings" pitchFamily="2" charset="2"/>
              <a:buChar char="Ø"/>
              <a:defRPr/>
            </a:pPr>
            <a:r>
              <a:rPr lang="en-US" sz="2400" b="1" smtClean="0"/>
              <a:t> Ahalya issue  2016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b="1" smtClean="0"/>
              <a:t>M.O Posts in  Ayurveda Colleges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b="1" smtClean="0"/>
              <a:t>PG Diploma courses.</a:t>
            </a:r>
            <a:endParaRPr lang="en-US" sz="2400" smtClean="0"/>
          </a:p>
        </p:txBody>
      </p:sp>
      <p:pic>
        <p:nvPicPr>
          <p:cNvPr id="33796" name="Content Placeholder 9" descr="FB_IMG_1431623904368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486400" y="1509715"/>
            <a:ext cx="3244850" cy="2433637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697C5760-A726-4FC4-A1E4-AAC20E83423E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33798" name="Footer Placeholder 4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33799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4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l-IN" sz="2800" b="1" smtClean="0"/>
              <a:t>അംഗങ്ങളുടെ ക്ഷേമ പ്രവർത്തനങ്ങൾ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b="1" smtClean="0"/>
              <a:t>Health policy 2003 </a:t>
            </a:r>
            <a:r>
              <a:rPr lang="en-US" sz="1800" b="1" i="1" smtClean="0">
                <a:solidFill>
                  <a:srgbClr val="009900"/>
                </a:solidFill>
              </a:rPr>
              <a:t>(Dr.Anilkumar &amp; Dr.Dilip)</a:t>
            </a:r>
            <a:endParaRPr lang="en-US" sz="2400" b="1" i="1" smtClean="0">
              <a:solidFill>
                <a:srgbClr val="009900"/>
              </a:solidFill>
            </a:endParaRPr>
          </a:p>
          <a:p>
            <a:r>
              <a:rPr lang="en-US" sz="2400" b="1" smtClean="0"/>
              <a:t>ASWAS 2005 </a:t>
            </a:r>
            <a:r>
              <a:rPr lang="en-US" sz="1800" b="1" i="1" smtClean="0">
                <a:solidFill>
                  <a:srgbClr val="009900"/>
                </a:solidFill>
              </a:rPr>
              <a:t>(Dr.Mohan Syriac&amp; Dr.Rammoham</a:t>
            </a:r>
            <a:r>
              <a:rPr lang="en-US" sz="2400" b="1" smtClean="0"/>
              <a:t> </a:t>
            </a:r>
          </a:p>
          <a:p>
            <a:r>
              <a:rPr lang="en-US" sz="2400" b="1" err="1" smtClean="0"/>
              <a:t>Aswas Plus 2017</a:t>
            </a:r>
            <a:r>
              <a:rPr lang="en-US" sz="2400" b="1" i="1" smtClean="0">
                <a:solidFill>
                  <a:srgbClr val="009900"/>
                </a:solidFill>
              </a:rPr>
              <a:t> </a:t>
            </a:r>
            <a:r>
              <a:rPr lang="en-US" sz="1800" b="1" i="1" smtClean="0">
                <a:solidFill>
                  <a:srgbClr val="009900"/>
                </a:solidFill>
              </a:rPr>
              <a:t>(Dr.G.Vinod Kumar &amp;Dr.Rejith Anand) </a:t>
            </a:r>
            <a:endParaRPr lang="en-US" sz="2400" b="1" i="1" smtClean="0">
              <a:solidFill>
                <a:srgbClr val="009900"/>
              </a:solidFill>
            </a:endParaRPr>
          </a:p>
          <a:p>
            <a:r>
              <a:rPr lang="en-US" sz="2400" b="1" smtClean="0"/>
              <a:t>AMAI Santhwanam 2018 </a:t>
            </a:r>
            <a:r>
              <a:rPr lang="en-US" sz="1800" b="1" i="1" smtClean="0">
                <a:solidFill>
                  <a:srgbClr val="009900"/>
                </a:solidFill>
              </a:rPr>
              <a:t>(Dr.Raju Thomas &amp; Dr.Sadath Dinakar)</a:t>
            </a:r>
            <a:endParaRPr lang="en-US" sz="2400" b="1" smtClean="0"/>
          </a:p>
          <a:p>
            <a:r>
              <a:rPr lang="en-US" sz="2400" b="1" smtClean="0"/>
              <a:t>Treatment support</a:t>
            </a:r>
          </a:p>
          <a:p>
            <a:r>
              <a:rPr lang="en-US" sz="2400" b="1" smtClean="0"/>
              <a:t>Legal support</a:t>
            </a:r>
            <a:endParaRPr lang="en-US" sz="2400" b="1"/>
          </a:p>
        </p:txBody>
      </p:sp>
    </p:spTree>
  </p:cSld>
  <p:clrMapOvr>
    <a:masterClrMapping/>
  </p:clrMapOvr>
  <p:transition/>
  <p:timing/>
</p:sld>
</file>

<file path=ppt/slides/slide4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l-IN" sz="2800" b="1" smtClean="0"/>
              <a:t>അംഗങ്ങളുടെ ക്ഷേമ പ്രവർത്തനങ്ങൾ</a:t>
            </a:r>
            <a:br>
              <a:rPr lang="en-US" sz="2800" b="1" smtClean="0"/>
            </a:br>
            <a:r>
              <a:rPr lang="ml-IN" sz="2800" b="1" smtClean="0"/>
              <a:t>നിയമ സംരക്ഷണം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800" b="1" smtClean="0">
              <a:solidFill>
                <a:srgbClr val="FF0000"/>
              </a:solidFill>
            </a:endParaRPr>
          </a:p>
          <a:p>
            <a:r>
              <a:rPr lang="ml-IN" sz="2800" b="1" smtClean="0">
                <a:solidFill>
                  <a:srgbClr val="FF0000"/>
                </a:solidFill>
              </a:rPr>
              <a:t>വള്ളിക്കാവ് കേസിൽ  </a:t>
            </a:r>
            <a:r>
              <a:rPr lang="en-US" sz="2800" b="1" smtClean="0">
                <a:solidFill>
                  <a:srgbClr val="FF0000"/>
                </a:solidFill>
              </a:rPr>
              <a:t>                 </a:t>
            </a:r>
            <a:r>
              <a:rPr lang="ml-IN" sz="2800" b="1" smtClean="0">
                <a:solidFill>
                  <a:srgbClr val="FF0000"/>
                </a:solidFill>
              </a:rPr>
              <a:t>ഡോ.മനോജിനെ വെറുതെ വിട്ടത്</a:t>
            </a:r>
            <a:endParaRPr lang="en-US" sz="2800" b="1" smtClean="0">
              <a:solidFill>
                <a:srgbClr val="FF0000"/>
              </a:solidFill>
            </a:endParaRPr>
          </a:p>
          <a:p>
            <a:endParaRPr lang="en-US" sz="2800" b="1" smtClean="0"/>
          </a:p>
          <a:p>
            <a:r>
              <a:rPr lang="ml-IN" sz="2800" b="1" smtClean="0"/>
              <a:t>എക്‌സൈസ്</a:t>
            </a:r>
            <a:r>
              <a:rPr lang="en-US" sz="2800" b="1" smtClean="0"/>
              <a:t> </a:t>
            </a:r>
            <a:r>
              <a:rPr lang="ml-IN" sz="2800" b="1" smtClean="0"/>
              <a:t>അതിക്രമങ്ങൾക്കെതിരെ</a:t>
            </a:r>
            <a:endParaRPr lang="en-US" sz="2800" b="1" smtClean="0">
              <a:solidFill>
                <a:srgbClr val="FF0000"/>
              </a:solidFill>
            </a:endParaRPr>
          </a:p>
          <a:p>
            <a:endParaRPr lang="en-US" sz="2800"/>
          </a:p>
        </p:txBody>
      </p:sp>
    </p:spTree>
  </p:cSld>
  <p:clrMapOvr>
    <a:masterClrMapping/>
  </p:clrMapOvr>
  <p:transition/>
  <p:timing/>
</p:sld>
</file>

<file path=ppt/slides/slide4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l-IN" sz="2800" b="1" smtClean="0"/>
              <a:t>പൊതുജനാരോഗ്യ രംഗം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5257800" cy="3429000"/>
          </a:xfrm>
        </p:spPr>
        <p:txBody>
          <a:bodyPr>
            <a:normAutofit/>
          </a:bodyPr>
          <a:lstStyle/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400" b="1" smtClean="0"/>
              <a:t>Communicable disease campaign in 2008 March 26. </a:t>
            </a:r>
            <a:r>
              <a:rPr lang="en-US" sz="1600" b="1" i="1" smtClean="0">
                <a:solidFill>
                  <a:srgbClr val="009900"/>
                </a:solidFill>
              </a:rPr>
              <a:t>(Dr. V.G.Udayakumar/ Dr.Joji Thachil)</a:t>
            </a:r>
            <a:endParaRPr lang="en-US" sz="2400" b="1" smtClean="0"/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400" b="1" smtClean="0"/>
              <a:t>Hand book/ Guide line 	</a:t>
            </a:r>
            <a:r>
              <a:rPr lang="en-US" sz="2400" b="1" smtClean="0">
                <a:solidFill>
                  <a:srgbClr val="009900"/>
                </a:solidFill>
              </a:rPr>
              <a:t>,,</a:t>
            </a:r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400" b="1" smtClean="0"/>
              <a:t>Protocol development – AMAanamRF</a:t>
            </a:r>
            <a:endParaRPr lang="en-US" sz="2400" b="1" smtClean="0"/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400" b="1" smtClean="0"/>
              <a:t>Emergency medicine kit – AMARF</a:t>
            </a:r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400" b="1" err="1" smtClean="0"/>
              <a:t>Ayur Santhwanam</a:t>
            </a:r>
            <a:endParaRPr lang="en-US" sz="2400" b="1" smtClean="0"/>
          </a:p>
          <a:p>
            <a:pPr>
              <a:buFont typeface="Wingdings" pitchFamily="2" charset="2"/>
              <a:buChar char="Ø"/>
            </a:pPr>
            <a:r>
              <a:rPr lang="en-US" sz="2400" b="1" err="1" smtClean="0"/>
              <a:t>Koode, Thirike etc:</a:t>
            </a:r>
            <a:endParaRPr lang="en-US" sz="2400" b="1"/>
          </a:p>
        </p:txBody>
      </p:sp>
      <p:pic>
        <p:nvPicPr>
          <p:cNvPr id="5" name="Content Placeholder 4" descr="20220204_234046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096000" y="1276350"/>
            <a:ext cx="2542424" cy="3429000"/>
          </a:xfrm>
        </p:spPr>
      </p:pic>
    </p:spTree>
  </p:cSld>
  <p:clrMapOvr>
    <a:masterClrMapping/>
  </p:clrMapOvr>
  <p:transition/>
  <p:timing/>
</p:sld>
</file>

<file path=ppt/slides/slide4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281" indent="-274281">
              <a:spcBef>
                <a:spcPts val="580"/>
              </a:spcBef>
              <a:defRPr/>
            </a:pPr>
            <a:r>
              <a:rPr lang="ml-IN" sz="2800" b="1" smtClean="0"/>
              <a:t>ആയുർവേദ പ്രചാരണം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5029200" cy="3429000"/>
          </a:xfrm>
        </p:spPr>
        <p:txBody>
          <a:bodyPr>
            <a:normAutofit fontScale="77500" lnSpcReduction="20000"/>
          </a:bodyPr>
          <a:lstStyle/>
          <a:p>
            <a:r>
              <a:rPr lang="en-US" sz="3200" b="1" smtClean="0"/>
              <a:t>Awareness programmes against Anti Ayurveda propagation 2014 onwards.</a:t>
            </a:r>
          </a:p>
          <a:p>
            <a:r>
              <a:rPr lang="en-US" sz="3200" b="1" smtClean="0"/>
              <a:t>Observing health related days</a:t>
            </a:r>
          </a:p>
          <a:p>
            <a:r>
              <a:rPr lang="en-US" sz="3200" b="1" err="1" smtClean="0"/>
              <a:t>Ayur Help</a:t>
            </a:r>
          </a:p>
          <a:p>
            <a:r>
              <a:rPr lang="en-US" sz="3000" b="1" err="1" smtClean="0"/>
              <a:t>Arogya padtam</a:t>
            </a:r>
            <a:endParaRPr lang="en-US" sz="3000" b="1" smtClean="0"/>
          </a:p>
          <a:p>
            <a:r>
              <a:rPr lang="en-US" sz="3000" b="1" err="1" smtClean="0"/>
              <a:t>Fb page</a:t>
            </a:r>
          </a:p>
          <a:p>
            <a:r>
              <a:rPr lang="en-US" sz="3000" b="1" smtClean="0"/>
              <a:t>Club House</a:t>
            </a:r>
            <a:br>
              <a:rPr lang="ml-IN" b="1" smtClean="0"/>
            </a:br>
            <a:endParaRPr lang="en-US"/>
          </a:p>
        </p:txBody>
      </p:sp>
      <p:pic>
        <p:nvPicPr>
          <p:cNvPr id="5" name="Content Placeholder 4" descr="download (7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324600" y="1809750"/>
            <a:ext cx="2336800" cy="1752600"/>
          </a:xfrm>
        </p:spPr>
      </p:pic>
    </p:spTree>
  </p:cSld>
  <p:clrMapOvr>
    <a:masterClrMapping/>
  </p:clrMapOvr>
  <p:transition/>
  <p:timing/>
</p:sld>
</file>

<file path=ppt/slides/slide4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smtClean="0">
                <a:latin typeface="Aharoni" pitchFamily="2" charset="-79"/>
                <a:cs typeface="Aharoni" pitchFamily="2" charset="-79"/>
              </a:rPr>
              <a:t>AMAI interventions </a:t>
            </a:r>
            <a:br>
              <a:rPr lang="en-US" sz="2800" b="1" smtClean="0">
                <a:latin typeface="Aharoni" pitchFamily="2" charset="-79"/>
                <a:cs typeface="Aharoni" pitchFamily="2" charset="-79"/>
              </a:rPr>
            </a:br>
            <a:r>
              <a:rPr lang="en-US" sz="2800" b="1" smtClean="0">
                <a:latin typeface="Aharoni" pitchFamily="2" charset="-79"/>
                <a:cs typeface="Aharoni" pitchFamily="2" charset="-79"/>
              </a:rPr>
              <a:t>Service sector </a:t>
            </a:r>
            <a:endParaRPr lang="en-US" sz="280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b="1" smtClean="0"/>
              <a:t>Reducing work load to MO’s in ISM through Advisory board 2008 </a:t>
            </a:r>
            <a:r>
              <a:rPr lang="en-US" sz="1600" b="1" i="1" smtClean="0">
                <a:solidFill>
                  <a:srgbClr val="009900"/>
                </a:solidFill>
              </a:rPr>
              <a:t>(Dr. V.G.Udayakumar/Dr.Joji Thachil)</a:t>
            </a:r>
          </a:p>
          <a:p>
            <a:r>
              <a:rPr lang="en-US" sz="2400" b="1" smtClean="0">
                <a:solidFill>
                  <a:srgbClr val="009900"/>
                </a:solidFill>
              </a:rPr>
              <a:t>Medicine dispensing according to necessity 		</a:t>
            </a:r>
            <a:r>
              <a:rPr lang="en-US" sz="2400" b="1" i="1" smtClean="0">
                <a:solidFill>
                  <a:srgbClr val="009900"/>
                </a:solidFill>
              </a:rPr>
              <a:t>(,,)</a:t>
            </a:r>
            <a:endParaRPr lang="en-US" sz="2400" b="1" smtClean="0"/>
          </a:p>
          <a:p>
            <a:r>
              <a:rPr lang="en-US" sz="2400" b="1" smtClean="0"/>
              <a:t>P.G. deputation to Medical officers 2008	</a:t>
            </a:r>
            <a:r>
              <a:rPr lang="en-US" sz="2400" b="1" i="1" smtClean="0">
                <a:solidFill>
                  <a:srgbClr val="009900"/>
                </a:solidFill>
              </a:rPr>
              <a:t> 		(,,)</a:t>
            </a:r>
            <a:r>
              <a:rPr lang="en-US" sz="2400" b="1" smtClean="0"/>
              <a:t> </a:t>
            </a:r>
            <a:endParaRPr lang="en-US" sz="2400" b="1" smtClean="0">
              <a:solidFill>
                <a:srgbClr val="009900"/>
              </a:solidFill>
            </a:endParaRPr>
          </a:p>
          <a:p>
            <a:r>
              <a:rPr lang="en-US" sz="2400" b="1" smtClean="0"/>
              <a:t>NRHM postings 2008  and latter salary enhancement. </a:t>
            </a:r>
            <a:r>
              <a:rPr lang="en-US" sz="2400" b="1" i="1" smtClean="0">
                <a:solidFill>
                  <a:srgbClr val="009900"/>
                </a:solidFill>
              </a:rPr>
              <a:t>(,,)</a:t>
            </a:r>
            <a:r>
              <a:rPr lang="en-US" sz="2400" b="1" smtClean="0"/>
              <a:t> </a:t>
            </a:r>
          </a:p>
          <a:p>
            <a:r>
              <a:rPr lang="en-US" sz="2400" b="1" smtClean="0"/>
              <a:t>Ayush Department 2015</a:t>
            </a:r>
            <a:r>
              <a:rPr lang="en-US" sz="2800" b="1" smtClean="0"/>
              <a:t> </a:t>
            </a:r>
            <a:r>
              <a:rPr lang="en-US" sz="1800" i="1" smtClean="0">
                <a:solidFill>
                  <a:srgbClr val="009900"/>
                </a:solidFill>
              </a:rPr>
              <a:t>(Dr.G.Vinod Kumar &amp;Dr.Rejith Anand)</a:t>
            </a:r>
            <a:endParaRPr lang="en-US" sz="2000"/>
          </a:p>
        </p:txBody>
      </p:sp>
    </p:spTree>
  </p:cSld>
  <p:clrMapOvr>
    <a:masterClrMapping/>
  </p:clrMapOvr>
  <p:transition/>
  <p:timing/>
</p:sld>
</file>

<file path=ppt/slides/slide4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58" name="Title 1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sz="3200" smtClean="0">
                <a:latin typeface="Arial Black" pitchFamily="34" charset="0"/>
              </a:rPr>
              <a:t>Policy interventions</a:t>
            </a:r>
            <a:endParaRPr lang="en-US" sz="280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33400" y="1047750"/>
            <a:ext cx="4572000" cy="3429000"/>
          </a:xfrm>
        </p:spPr>
        <p:txBody>
          <a:bodyPr rtlCol="0">
            <a:noAutofit/>
          </a:bodyPr>
          <a:lstStyle/>
          <a:p>
            <a:pPr marL="219653" indent="-219653">
              <a:spcBef>
                <a:spcPts val="428"/>
              </a:spcBef>
              <a:buNone/>
              <a:defRPr/>
            </a:pPr>
            <a:endParaRPr lang="en-US" sz="2400" b="1" smtClean="0"/>
          </a:p>
          <a:p>
            <a:pPr marL="219653" indent="-219653">
              <a:spcBef>
                <a:spcPts val="428"/>
              </a:spcBef>
              <a:defRPr/>
            </a:pPr>
            <a:r>
              <a:rPr lang="en-US" sz="2400" b="1" smtClean="0"/>
              <a:t>Protest against unscientific Heath policy 2012 June 30</a:t>
            </a:r>
          </a:p>
          <a:p>
            <a:pPr marL="219653" indent="-219653">
              <a:spcBef>
                <a:spcPts val="428"/>
              </a:spcBef>
              <a:defRPr/>
            </a:pPr>
            <a:r>
              <a:rPr lang="en-US" sz="2400" b="1" smtClean="0"/>
              <a:t>Vision conclave</a:t>
            </a:r>
          </a:p>
          <a:p>
            <a:pPr marL="218684" indent="-218684">
              <a:spcBef>
                <a:spcPts val="461"/>
              </a:spcBef>
              <a:defRPr/>
            </a:pPr>
            <a:r>
              <a:rPr lang="en-US" sz="2400" b="1" smtClean="0"/>
              <a:t>Ayush Policy workshop </a:t>
            </a:r>
          </a:p>
          <a:p>
            <a:pPr marL="218684" indent="-218684">
              <a:spcBef>
                <a:spcPts val="461"/>
              </a:spcBef>
              <a:defRPr/>
            </a:pPr>
            <a:r>
              <a:rPr lang="en-US" sz="2400" b="1" smtClean="0"/>
              <a:t>Kerala Health Policy</a:t>
            </a:r>
          </a:p>
          <a:p>
            <a:pPr marL="538679" lvl="1" indent="-218684">
              <a:spcBef>
                <a:spcPts val="461"/>
              </a:spcBef>
              <a:defRPr/>
            </a:pPr>
            <a:r>
              <a:rPr lang="en-US" sz="2400" b="1" smtClean="0"/>
              <a:t>Ayurveda Primary Health Centre (GAD’s)</a:t>
            </a:r>
          </a:p>
        </p:txBody>
      </p:sp>
      <p:sp>
        <p:nvSpPr>
          <p:cNvPr id="32772" name="Content Placeholder 8"/>
          <p:cNvSpPr>
            <a:spLocks noGrp="1"/>
          </p:cNvSpPr>
          <p:nvPr>
            <p:ph sz="quarter" idx="2"/>
          </p:nvPr>
        </p:nvSpPr>
        <p:spPr>
          <a:xfrm>
            <a:off x="5562600" y="1504950"/>
            <a:ext cx="2819400" cy="2057400"/>
          </a:xfrm>
        </p:spPr>
        <p:txBody>
          <a:bodyPr/>
          <a:lstStyle/>
          <a:p>
            <a:pPr eaLnBrk="1" hangingPunct="1">
              <a:buFont typeface="Arial"/>
              <a:buChar char="•"/>
            </a:pPr>
            <a:endParaRPr lang="en-US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553FD8BB-1F6F-4A34-9142-981C9F7CAF80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32774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32775" name="Content Placeholder 6" descr="12063431_10153045823501627_1817692233364849687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181600" y="1428750"/>
            <a:ext cx="3581400" cy="2171700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32776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4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sz="3200" smtClean="0">
                <a:latin typeface="Arial Black" pitchFamily="34" charset="0"/>
              </a:rPr>
              <a:t>Policy interventions</a:t>
            </a:r>
            <a:endParaRPr lang="en-US" sz="3200" smtClean="0"/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85850"/>
            <a:ext cx="4343400" cy="3429000"/>
          </a:xfrm>
        </p:spPr>
        <p:txBody>
          <a:bodyPr>
            <a:noAutofit/>
          </a:bodyPr>
          <a:lstStyle/>
          <a:p>
            <a:pPr marL="218684" indent="-218684">
              <a:spcBef>
                <a:spcPts val="461"/>
              </a:spcBef>
              <a:defRPr/>
            </a:pPr>
            <a:r>
              <a:rPr lang="en-US" sz="2400" b="1" smtClean="0"/>
              <a:t>Kerala Drug policy </a:t>
            </a:r>
          </a:p>
          <a:p>
            <a:pPr marL="218684" indent="-218684">
              <a:spcBef>
                <a:spcPts val="461"/>
              </a:spcBef>
              <a:defRPr/>
            </a:pPr>
            <a:r>
              <a:rPr lang="en-US" sz="2400" b="1" smtClean="0"/>
              <a:t>Clinical establishment Act</a:t>
            </a:r>
          </a:p>
          <a:p>
            <a:pPr marL="218684" indent="-218684">
              <a:spcBef>
                <a:spcPts val="461"/>
              </a:spcBef>
              <a:defRPr/>
            </a:pPr>
            <a:r>
              <a:rPr lang="en-US" sz="2400" b="1" smtClean="0"/>
              <a:t>NCISM Bill</a:t>
            </a:r>
          </a:p>
          <a:p>
            <a:pPr marL="538679" lvl="1" indent="-218684">
              <a:spcBef>
                <a:spcPts val="461"/>
              </a:spcBef>
              <a:defRPr/>
            </a:pPr>
            <a:r>
              <a:rPr lang="en-US" sz="2000" b="1" smtClean="0"/>
              <a:t>Separate entrance for PG</a:t>
            </a:r>
          </a:p>
          <a:p>
            <a:pPr marL="538679" lvl="1" indent="-218684">
              <a:spcBef>
                <a:spcPts val="461"/>
              </a:spcBef>
              <a:defRPr/>
            </a:pPr>
            <a:r>
              <a:rPr lang="en-US" sz="2000" b="1" smtClean="0"/>
              <a:t>State representation on Advisory council</a:t>
            </a:r>
          </a:p>
          <a:p>
            <a:pPr marL="218684" indent="-218684">
              <a:spcBef>
                <a:spcPts val="461"/>
              </a:spcBef>
              <a:defRPr/>
            </a:pPr>
            <a:r>
              <a:rPr lang="en-US" sz="2300" b="1" smtClean="0"/>
              <a:t>Kerala Medical Practitioners Bill 2021</a:t>
            </a:r>
            <a:endParaRPr lang="en-US" sz="2300" smtClean="0"/>
          </a:p>
          <a:p>
            <a:pPr marL="538679" lvl="1" indent="-218684">
              <a:spcBef>
                <a:spcPts val="461"/>
              </a:spcBef>
              <a:defRPr/>
            </a:pPr>
            <a:endParaRPr lang="en-US" sz="2000" b="1" smtClean="0"/>
          </a:p>
        </p:txBody>
      </p:sp>
      <p:pic>
        <p:nvPicPr>
          <p:cNvPr id="40964" name="Content Placeholder 7" descr="14980739_1195007783890253_5621657456709962980_n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876800" y="1657351"/>
            <a:ext cx="3886200" cy="2189408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407A33D4-5C2D-40B8-8471-6B3CCB8BB294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40966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40967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4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800" b="1" smtClean="0">
                <a:latin typeface="Aharoni" pitchFamily="2" charset="-79"/>
                <a:cs typeface="Aharoni" pitchFamily="2" charset="-79"/>
              </a:rPr>
              <a:t>AMAI</a:t>
            </a:r>
            <a:br>
              <a:rPr lang="en-US" sz="2800" b="1" smtClean="0">
                <a:latin typeface="Aharoni" pitchFamily="2" charset="-79"/>
                <a:cs typeface="Aharoni" pitchFamily="2" charset="-79"/>
              </a:rPr>
            </a:br>
            <a:r>
              <a:rPr lang="en-US" sz="2800" b="1" smtClean="0">
                <a:latin typeface="Aharoni" pitchFamily="2" charset="-79"/>
                <a:cs typeface="Aharoni" pitchFamily="2" charset="-79"/>
              </a:rPr>
              <a:t>Milestones &amp; Achievements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2" y="1085850"/>
            <a:ext cx="5257799" cy="3429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  <a:defRPr/>
            </a:pPr>
            <a:endParaRPr lang="en-US" sz="2800" b="1" smtClean="0"/>
          </a:p>
          <a:p>
            <a:pPr>
              <a:buFont typeface="Wingdings" pitchFamily="2" charset="2"/>
              <a:buChar char="Ø"/>
              <a:defRPr/>
            </a:pPr>
            <a:r>
              <a:rPr lang="en-US" sz="2800" b="1" smtClean="0"/>
              <a:t>Started APTA ,monthly journal of AMAI in 1988. </a:t>
            </a:r>
            <a:r>
              <a:rPr lang="en-US" sz="2800" b="1" i="1" smtClean="0">
                <a:solidFill>
                  <a:srgbClr val="009900"/>
                </a:solidFill>
              </a:rPr>
              <a:t>( Dr.J.Seetha Raman&amp; Dr.M.K.Baby)</a:t>
            </a:r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Declared  CME’s as a regular programme after APTA  seminar Kottakkal in 1990.</a:t>
            </a:r>
          </a:p>
        </p:txBody>
      </p:sp>
      <p:pic>
        <p:nvPicPr>
          <p:cNvPr id="35844" name="Content Placeholder 9" descr="20220131_173354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943601" y="1200152"/>
            <a:ext cx="2682880" cy="3059113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FD5D63FF-8792-4D7A-B8F7-05E4D90C1DE3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35846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35847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4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800" b="1" smtClean="0">
                <a:latin typeface="Aharoni" pitchFamily="2" charset="-79"/>
                <a:cs typeface="Aharoni" pitchFamily="2" charset="-79"/>
              </a:rPr>
              <a:t>AMAI</a:t>
            </a:r>
            <a:br>
              <a:rPr lang="en-US" sz="2800" b="1" smtClean="0">
                <a:latin typeface="Aharoni" pitchFamily="2" charset="-79"/>
                <a:cs typeface="Aharoni" pitchFamily="2" charset="-79"/>
              </a:rPr>
            </a:br>
            <a:r>
              <a:rPr lang="en-US" sz="2800" b="1" smtClean="0">
                <a:latin typeface="Aharoni" pitchFamily="2" charset="-79"/>
                <a:cs typeface="Aharoni" pitchFamily="2" charset="-79"/>
              </a:rPr>
              <a:t>Milestones &amp; Achievements</a:t>
            </a:r>
          </a:p>
        </p:txBody>
      </p:sp>
      <p:sp>
        <p:nvSpPr>
          <p:cNvPr id="3686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717188AC-CF1C-45F3-8EB2-E6A374139001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3686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2400" b="1" smtClean="0"/>
              <a:t>Registered under ICSR act in 1996 at Malappuram             </a:t>
            </a:r>
            <a:r>
              <a:rPr lang="en-US" sz="2000" b="1" i="1" smtClean="0">
                <a:solidFill>
                  <a:srgbClr val="009900"/>
                </a:solidFill>
              </a:rPr>
              <a:t>(Dr. Anilkumar Dr.V.G.Udayakumar)</a:t>
            </a:r>
            <a:endParaRPr lang="en-US" sz="2400" b="1" i="1" smtClean="0">
              <a:solidFill>
                <a:srgbClr val="009900"/>
              </a:solidFill>
            </a:endParaRPr>
          </a:p>
          <a:p>
            <a:pPr eaLnBrk="1" hangingPunct="1"/>
            <a:r>
              <a:rPr lang="en-US" sz="2400" b="1" smtClean="0"/>
              <a:t>After 1997 organization moved in tune with bye law under the leadership of </a:t>
            </a:r>
            <a:r>
              <a:rPr lang="en-US" sz="2000" b="1" i="1" smtClean="0">
                <a:solidFill>
                  <a:srgbClr val="009900"/>
                </a:solidFill>
              </a:rPr>
              <a:t>(Dr. Anilkumar &amp; Dr.S.Dilipkumar)</a:t>
            </a:r>
            <a:endParaRPr lang="en-US" sz="2400" b="1" i="1" smtClean="0">
              <a:solidFill>
                <a:srgbClr val="009900"/>
              </a:solidFill>
            </a:endParaRPr>
          </a:p>
          <a:p>
            <a:pPr lvl="1"/>
            <a:r>
              <a:rPr lang="en-US" sz="2000" b="1" smtClean="0"/>
              <a:t>District committees strengthened and Area committees formed.</a:t>
            </a:r>
          </a:p>
          <a:p>
            <a:pPr lvl="1"/>
            <a:r>
              <a:rPr lang="en-US" sz="2000" b="1" smtClean="0"/>
              <a:t>Conferences were conducted according to bye law. </a:t>
            </a:r>
          </a:p>
          <a:p>
            <a:pPr lvl="1"/>
            <a:r>
              <a:rPr lang="en-US" sz="2000" b="1" smtClean="0"/>
              <a:t>Members directory 2000. </a:t>
            </a:r>
            <a:endParaRPr lang="en-US" sz="2100" b="1" smtClean="0"/>
          </a:p>
        </p:txBody>
      </p:sp>
      <p:pic>
        <p:nvPicPr>
          <p:cNvPr id="36870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smtClean="0">
                <a:latin typeface="Aharoni" pitchFamily="2" charset="-79"/>
                <a:cs typeface="Aharoni" pitchFamily="2" charset="-79"/>
              </a:rPr>
              <a:t>AMAI Origins </a:t>
            </a:r>
          </a:p>
        </p:txBody>
      </p:sp>
      <p:sp>
        <p:nvSpPr>
          <p:cNvPr id="1331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2355E7B4-72B0-4B45-B5B5-25730C9FAF17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922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200150"/>
            <a:ext cx="7848600" cy="3486150"/>
          </a:xfrm>
        </p:spPr>
        <p:txBody>
          <a:bodyPr>
            <a:normAutofit fontScale="92500" lnSpcReduction="10000"/>
          </a:bodyPr>
          <a:lstStyle/>
          <a:p>
            <a:pPr marL="219044" indent="-219044">
              <a:spcBef>
                <a:spcPts val="463"/>
              </a:spcBef>
              <a:defRPr/>
            </a:pPr>
            <a:r>
              <a:rPr lang="en-US" b="1" smtClean="0"/>
              <a:t>In 1978 leaders of both organizations sit together at </a:t>
            </a:r>
            <a:r>
              <a:rPr lang="en-US" b="1" err="1" smtClean="0">
                <a:solidFill>
                  <a:srgbClr val="009900"/>
                </a:solidFill>
              </a:rPr>
              <a:t>Guruvayoor (14.2.78)</a:t>
            </a:r>
            <a:r>
              <a:rPr lang="en-US" b="1" smtClean="0"/>
              <a:t> with initiation of Dr.T.Gopinath, Dr.Ramankutty and decided to merge. </a:t>
            </a:r>
          </a:p>
          <a:p>
            <a:pPr marL="219044" indent="-219044">
              <a:spcBef>
                <a:spcPts val="463"/>
              </a:spcBef>
              <a:defRPr/>
            </a:pPr>
            <a:r>
              <a:rPr lang="en-US" b="1" smtClean="0"/>
              <a:t>The unification conference was held at </a:t>
            </a:r>
            <a:r>
              <a:rPr lang="en-US" b="1" err="1" smtClean="0">
                <a:solidFill>
                  <a:srgbClr val="FF0000"/>
                </a:solidFill>
              </a:rPr>
              <a:t>Thrissur</a:t>
            </a:r>
            <a:r>
              <a:rPr lang="en-US" b="1" smtClean="0"/>
              <a:t> on </a:t>
            </a:r>
            <a:r>
              <a:rPr lang="en-US" b="1" smtClean="0">
                <a:solidFill>
                  <a:srgbClr val="FF0000"/>
                </a:solidFill>
              </a:rPr>
              <a:t>13.08.1978</a:t>
            </a:r>
          </a:p>
          <a:p>
            <a:pPr marL="539673" lvl="1" indent="-219044">
              <a:spcBef>
                <a:spcPts val="463"/>
              </a:spcBef>
              <a:defRPr/>
            </a:pPr>
            <a:r>
              <a:rPr lang="en-US" b="1" err="1" smtClean="0">
                <a:solidFill>
                  <a:srgbClr val="0070C0"/>
                </a:solidFill>
              </a:rPr>
              <a:t>Dr.N.S.Narayanan Naiar (Tvpm)- President Dr.M.Gopalakrishnan(Kkd) - General secretary. Dr. K.V.Shanmukhadas (Tssr) Treaesurer</a:t>
            </a:r>
            <a:endParaRPr lang="en-US" sz="1800" smtClean="0">
              <a:solidFill>
                <a:srgbClr val="0070C0"/>
              </a:solidFill>
            </a:endParaRPr>
          </a:p>
        </p:txBody>
      </p:sp>
      <p:pic>
        <p:nvPicPr>
          <p:cNvPr id="13318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b="1" smtClean="0">
                <a:latin typeface="Aharoni" pitchFamily="2" charset="-79"/>
                <a:cs typeface="Aharoni" pitchFamily="2" charset="-79"/>
              </a:rPr>
              <a:t>AMAI</a:t>
            </a:r>
            <a:br>
              <a:rPr lang="en-US" sz="2800" b="1" smtClean="0">
                <a:latin typeface="Aharoni" pitchFamily="2" charset="-79"/>
                <a:cs typeface="Aharoni" pitchFamily="2" charset="-79"/>
              </a:rPr>
            </a:br>
            <a:r>
              <a:rPr lang="en-US" sz="2800" b="1" smtClean="0">
                <a:latin typeface="Aharoni" pitchFamily="2" charset="-79"/>
                <a:cs typeface="Aharoni" pitchFamily="2" charset="-79"/>
              </a:rPr>
              <a:t>Milestones &amp; Achievements</a:t>
            </a:r>
            <a:endParaRPr lang="en-US" sz="2800" smtClean="0"/>
          </a:p>
        </p:txBody>
      </p:sp>
      <p:sp>
        <p:nvSpPr>
          <p:cNvPr id="37891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A1424D0F-9AD7-44EC-AFA6-0B6C918A278C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CCIM representation by Dr.Anilkumar - 2004</a:t>
            </a:r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ASWAS  2005 – </a:t>
            </a:r>
            <a:r>
              <a:rPr lang="en-US" sz="2000" b="1" i="1" err="1" smtClean="0">
                <a:solidFill>
                  <a:srgbClr val="009900"/>
                </a:solidFill>
              </a:rPr>
              <a:t>Dr.Ram moham/ Mohan Cyriac</a:t>
            </a:r>
            <a:r>
              <a:rPr lang="en-US" sz="2800" b="1" smtClean="0"/>
              <a:t> </a:t>
            </a:r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State Head Quarters 2007 </a:t>
            </a:r>
            <a:r>
              <a:rPr lang="en-US" sz="2000" b="1" smtClean="0"/>
              <a:t>(</a:t>
            </a:r>
            <a:r>
              <a:rPr lang="en-US" sz="2000" b="1" i="1" err="1" smtClean="0">
                <a:solidFill>
                  <a:srgbClr val="009900"/>
                </a:solidFill>
              </a:rPr>
              <a:t>Dr.Ram moham/ Mohan Cyriac)</a:t>
            </a:r>
            <a:endParaRPr lang="en-US" sz="2800"/>
          </a:p>
        </p:txBody>
      </p:sp>
      <p:pic>
        <p:nvPicPr>
          <p:cNvPr id="37894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700" b="1" smtClean="0">
                <a:latin typeface="Aharoni" pitchFamily="2" charset="-79"/>
                <a:cs typeface="Aharoni" pitchFamily="2" charset="-79"/>
              </a:rPr>
              <a:t>AMAI</a:t>
            </a:r>
            <a:br>
              <a:rPr lang="en-US" sz="2700" b="1" smtClean="0">
                <a:latin typeface="Aharoni" pitchFamily="2" charset="-79"/>
                <a:cs typeface="Aharoni" pitchFamily="2" charset="-79"/>
              </a:rPr>
            </a:br>
            <a:r>
              <a:rPr lang="en-US" sz="2700" b="1" smtClean="0">
                <a:latin typeface="Aharoni" pitchFamily="2" charset="-79"/>
                <a:cs typeface="Aharoni" pitchFamily="2" charset="-79"/>
              </a:rPr>
              <a:t>Milestones &amp; Achievements</a:t>
            </a:r>
            <a:endParaRPr lang="en-US" sz="270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891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522DFE29-2615-4BEF-AD1D-8FC2677E8719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38917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800" b="1" smtClean="0"/>
              <a:t>TCMC  representation  2008</a:t>
            </a:r>
            <a:r>
              <a:rPr lang="en-US" sz="2800" b="1" i="1" smtClean="0">
                <a:solidFill>
                  <a:srgbClr val="009900"/>
                </a:solidFill>
              </a:rPr>
              <a:t> </a:t>
            </a:r>
            <a:r>
              <a:rPr lang="en-US" sz="1800" b="1" i="1" smtClean="0">
                <a:solidFill>
                  <a:srgbClr val="009900"/>
                </a:solidFill>
              </a:rPr>
              <a:t>(Dr. V.G.Udayakumar/Dr.Joji Thachil)</a:t>
            </a:r>
            <a:endParaRPr lang="en-US" sz="2800" b="1" i="1" smtClean="0">
              <a:solidFill>
                <a:srgbClr val="0099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smtClean="0"/>
              <a:t>Seminar on Globalization 2008 		</a:t>
            </a:r>
            <a:r>
              <a:rPr lang="en-US" sz="2800" b="1" i="1" smtClean="0">
                <a:solidFill>
                  <a:srgbClr val="009900"/>
                </a:solidFill>
              </a:rPr>
              <a:t> (,,) </a:t>
            </a:r>
            <a:endParaRPr lang="en-US" sz="2800" b="1" smtClean="0">
              <a:solidFill>
                <a:srgbClr val="0099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US" sz="2800" b="1" smtClean="0"/>
              <a:t>Advisory board representation 2009  </a:t>
            </a:r>
            <a:r>
              <a:rPr lang="en-US" sz="2800" b="1" smtClean="0">
                <a:solidFill>
                  <a:srgbClr val="009900"/>
                </a:solidFill>
              </a:rPr>
              <a:t> </a:t>
            </a:r>
            <a:r>
              <a:rPr lang="en-US" sz="2800" b="1" i="1" smtClean="0">
                <a:solidFill>
                  <a:srgbClr val="009900"/>
                </a:solidFill>
              </a:rPr>
              <a:t>(,,) </a:t>
            </a:r>
            <a:r>
              <a:rPr lang="en-US" sz="2800" b="1" smtClean="0"/>
              <a:t>	</a:t>
            </a:r>
          </a:p>
          <a:p>
            <a:pPr>
              <a:buFont typeface="Wingdings" pitchFamily="2" charset="2"/>
              <a:buChar char="Ø"/>
            </a:pPr>
            <a:r>
              <a:rPr lang="en-US" sz="2800" b="1" smtClean="0"/>
              <a:t>Board of Studies representation Calicut University-2009</a:t>
            </a:r>
          </a:p>
        </p:txBody>
      </p:sp>
      <p:pic>
        <p:nvPicPr>
          <p:cNvPr id="38918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b="1" smtClean="0">
                <a:latin typeface="Aharoni" pitchFamily="2" charset="-79"/>
                <a:cs typeface="Aharoni" pitchFamily="2" charset="-79"/>
              </a:rPr>
              <a:t>AMAI</a:t>
            </a:r>
            <a:br>
              <a:rPr lang="en-US" sz="2800" b="1" smtClean="0">
                <a:latin typeface="Aharoni" pitchFamily="2" charset="-79"/>
                <a:cs typeface="Aharoni" pitchFamily="2" charset="-79"/>
              </a:rPr>
            </a:br>
            <a:r>
              <a:rPr lang="en-US" sz="2800" b="1" smtClean="0">
                <a:latin typeface="Aharoni" pitchFamily="2" charset="-79"/>
                <a:cs typeface="Aharoni" pitchFamily="2" charset="-79"/>
              </a:rPr>
              <a:t>Milestones &amp; Achievements</a:t>
            </a:r>
            <a:endParaRPr lang="en-US" sz="2800" smtClean="0"/>
          </a:p>
        </p:txBody>
      </p:sp>
      <p:sp>
        <p:nvSpPr>
          <p:cNvPr id="39941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23122711-665C-4E3A-9ECD-A659F674C8F7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24581" name="Content Placeholder 4"/>
          <p:cNvSpPr>
            <a:spLocks noGrp="1"/>
          </p:cNvSpPr>
          <p:nvPr>
            <p:ph sz="quarter" idx="1"/>
          </p:nvPr>
        </p:nvSpPr>
        <p:spPr/>
        <p:txBody>
          <a:bodyPr rtlCol="0">
            <a:noAutofit/>
          </a:bodyPr>
          <a:lstStyle/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Women's committee 2009</a:t>
            </a:r>
            <a:r>
              <a:rPr lang="en-US" sz="2000" b="1" i="1" smtClean="0">
                <a:solidFill>
                  <a:srgbClr val="009900"/>
                </a:solidFill>
              </a:rPr>
              <a:t> (Dr. V.G.Udayakumar/Dr.Joji Thachil)</a:t>
            </a:r>
            <a:endParaRPr lang="en-US" sz="2000" b="1" smtClean="0"/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AMAI recognized  for conducting CME’s</a:t>
            </a:r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Excise expert committee membership 2009  </a:t>
            </a:r>
            <a:r>
              <a:rPr lang="en-US" sz="2800" b="1" smtClean="0">
                <a:solidFill>
                  <a:srgbClr val="009900"/>
                </a:solidFill>
              </a:rPr>
              <a:t> ,,</a:t>
            </a:r>
            <a:endParaRPr lang="en-US" sz="2800" b="1" smtClean="0"/>
          </a:p>
          <a:p>
            <a:pPr marL="274281" indent="-274281">
              <a:spcBef>
                <a:spcPts val="580"/>
              </a:spcBef>
              <a:buFont typeface="Wingdings" pitchFamily="2" charset="2"/>
              <a:buChar char="Ø"/>
              <a:defRPr/>
            </a:pPr>
            <a:r>
              <a:rPr lang="en-US" sz="2800" b="1" smtClean="0"/>
              <a:t>National Expo 2010 Thrissur.		   </a:t>
            </a:r>
            <a:r>
              <a:rPr lang="en-US" sz="2800" b="1" smtClean="0">
                <a:solidFill>
                  <a:srgbClr val="009900"/>
                </a:solidFill>
              </a:rPr>
              <a:t> ,,</a:t>
            </a:r>
            <a:endParaRPr lang="en-US" sz="2800" b="1" smtClean="0"/>
          </a:p>
          <a:p>
            <a:pPr marL="274281" indent="-274281">
              <a:spcBef>
                <a:spcPts val="580"/>
              </a:spcBef>
              <a:buNone/>
              <a:defRPr/>
            </a:pPr>
            <a:endParaRPr lang="en-US" sz="2800" smtClean="0"/>
          </a:p>
        </p:txBody>
      </p:sp>
      <p:pic>
        <p:nvPicPr>
          <p:cNvPr id="39942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986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2400" b="1" smtClean="0">
                <a:latin typeface="Aharoni" pitchFamily="2" charset="-79"/>
                <a:cs typeface="Aharoni" pitchFamily="2" charset="-79"/>
              </a:rPr>
              <a:t>AMAI</a:t>
            </a:r>
            <a:br>
              <a:rPr lang="en-US" sz="2400" b="1" smtClean="0">
                <a:latin typeface="Aharoni" pitchFamily="2" charset="-79"/>
                <a:cs typeface="Aharoni" pitchFamily="2" charset="-79"/>
              </a:rPr>
            </a:br>
            <a:r>
              <a:rPr lang="en-US" sz="2400" b="1" smtClean="0">
                <a:latin typeface="Aharoni" pitchFamily="2" charset="-79"/>
                <a:cs typeface="Aharoni" pitchFamily="2" charset="-79"/>
              </a:rPr>
              <a:t>Milestones &amp; Achievements</a:t>
            </a:r>
            <a:endParaRPr lang="en-US" sz="2400" smtClean="0"/>
          </a:p>
        </p:txBody>
      </p:sp>
      <p:sp>
        <p:nvSpPr>
          <p:cNvPr id="41989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3478D3A8-047A-4B1B-8108-029254A8547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41987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273011" indent="-273011">
              <a:spcBef>
                <a:spcPts val="575"/>
              </a:spcBef>
              <a:buFont typeface="Wingdings" pitchFamily="2" charset="2"/>
              <a:buChar char="q"/>
            </a:pPr>
            <a:r>
              <a:rPr lang="en-US" sz="2800" b="1" smtClean="0">
                <a:solidFill>
                  <a:srgbClr val="FF0000"/>
                </a:solidFill>
              </a:rPr>
              <a:t>CCIM election victory 2011 </a:t>
            </a:r>
          </a:p>
          <a:p>
            <a:pPr marL="273011" indent="-273011">
              <a:spcBef>
                <a:spcPts val="575"/>
              </a:spcBef>
              <a:buFont typeface="Wingdings" pitchFamily="2" charset="2"/>
              <a:buChar char="q"/>
            </a:pPr>
            <a:r>
              <a:rPr lang="en-US" sz="2800" b="1" smtClean="0"/>
              <a:t>CCIM Executive representation 2013</a:t>
            </a:r>
          </a:p>
          <a:p>
            <a:pPr marL="273011" indent="-273011">
              <a:spcBef>
                <a:spcPts val="575"/>
              </a:spcBef>
              <a:buFont typeface="Wingdings" pitchFamily="2" charset="2"/>
              <a:buChar char="q"/>
            </a:pPr>
            <a:r>
              <a:rPr lang="en-US" sz="2800" b="1" smtClean="0"/>
              <a:t>Panning Board working group representation 2016</a:t>
            </a:r>
          </a:p>
          <a:p>
            <a:pPr marL="273011" indent="-273011">
              <a:spcBef>
                <a:spcPts val="575"/>
              </a:spcBef>
              <a:buFont typeface="Wingdings" pitchFamily="2" charset="2"/>
              <a:buChar char="q"/>
            </a:pPr>
            <a:r>
              <a:rPr lang="en-US" sz="2800" b="1" smtClean="0"/>
              <a:t>Started  TREATIS exclusively for scientific articles in 2014 </a:t>
            </a:r>
            <a:r>
              <a:rPr lang="en-US" sz="2000" i="1" smtClean="0">
                <a:solidFill>
                  <a:srgbClr val="009900"/>
                </a:solidFill>
              </a:rPr>
              <a:t>(Dr.G.Vinod Kumar &amp;Dr.Rejith Anand)</a:t>
            </a:r>
            <a:endParaRPr lang="en-US" sz="2800" b="1" smtClean="0"/>
          </a:p>
          <a:p>
            <a:pPr marL="273011" indent="-273011">
              <a:spcBef>
                <a:spcPts val="575"/>
              </a:spcBef>
              <a:buFont typeface="Wingdings" pitchFamily="2" charset="2"/>
              <a:buChar char="q"/>
            </a:pPr>
            <a:endParaRPr lang="en-US" sz="2800" b="1" smtClean="0"/>
          </a:p>
          <a:p>
            <a:pPr marL="273011" indent="-273011">
              <a:spcBef>
                <a:spcPts val="575"/>
              </a:spcBef>
              <a:buNone/>
            </a:pPr>
            <a:endParaRPr lang="en-US" sz="2800" smtClean="0"/>
          </a:p>
        </p:txBody>
      </p:sp>
      <p:pic>
        <p:nvPicPr>
          <p:cNvPr id="41990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565155" y="206375"/>
            <a:ext cx="4289425" cy="85725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700" b="1" smtClean="0">
                <a:latin typeface="Aharoni" pitchFamily="2" charset="-79"/>
                <a:cs typeface="Aharoni" pitchFamily="2" charset="-79"/>
              </a:rPr>
              <a:t>AMAI</a:t>
            </a:r>
            <a:br>
              <a:rPr lang="en-US" sz="2700" b="1" smtClean="0">
                <a:latin typeface="Aharoni" pitchFamily="2" charset="-79"/>
                <a:cs typeface="Aharoni" pitchFamily="2" charset="-79"/>
              </a:rPr>
            </a:br>
            <a:r>
              <a:rPr lang="en-US" sz="2700" b="1" smtClean="0">
                <a:latin typeface="Aharoni" pitchFamily="2" charset="-79"/>
                <a:cs typeface="Aharoni" pitchFamily="2" charset="-79"/>
              </a:rPr>
              <a:t>Milestones &amp; Achievements</a:t>
            </a:r>
            <a:endParaRPr lang="en-US" sz="2700" smtClean="0"/>
          </a:p>
        </p:txBody>
      </p:sp>
      <p:sp>
        <p:nvSpPr>
          <p:cNvPr id="43011" name="Content Placeholder 2"/>
          <p:cNvSpPr>
            <a:spLocks noGrp="1"/>
          </p:cNvSpPr>
          <p:nvPr>
            <p:ph sz="quarter" idx="1"/>
          </p:nvPr>
        </p:nvSpPr>
        <p:spPr>
          <a:xfrm>
            <a:off x="508001" y="1085850"/>
            <a:ext cx="5130800" cy="3429000"/>
          </a:xfrm>
        </p:spPr>
        <p:txBody>
          <a:bodyPr>
            <a:normAutofit/>
          </a:bodyPr>
          <a:lstStyle/>
          <a:p>
            <a:pPr marL="273011" indent="-273011">
              <a:spcBef>
                <a:spcPts val="575"/>
              </a:spcBef>
              <a:buFont typeface="Wingdings" pitchFamily="2" charset="2"/>
              <a:buChar char="q"/>
            </a:pPr>
            <a:endParaRPr lang="en-US" sz="2800" b="1" smtClean="0"/>
          </a:p>
          <a:p>
            <a:pPr marL="273011" indent="-273011">
              <a:spcBef>
                <a:spcPts val="575"/>
              </a:spcBef>
              <a:buFont typeface="Wingdings" pitchFamily="2" charset="2"/>
              <a:buChar char="q"/>
            </a:pPr>
            <a:r>
              <a:rPr lang="en-US" sz="2800" b="1" smtClean="0"/>
              <a:t>Started LAISON OFFICE  at  Tvpm 2014. </a:t>
            </a:r>
            <a:r>
              <a:rPr lang="en-US" sz="2000" i="1" smtClean="0">
                <a:solidFill>
                  <a:srgbClr val="009900"/>
                </a:solidFill>
              </a:rPr>
              <a:t>(Dr.G.Vinod Kumar &amp;Dr.Rejith Anand)</a:t>
            </a:r>
            <a:endParaRPr lang="en-US" sz="2800" b="1" smtClean="0"/>
          </a:p>
          <a:p>
            <a:pPr marL="273011" indent="-273011">
              <a:spcBef>
                <a:spcPts val="575"/>
              </a:spcBef>
              <a:buFont typeface="Wingdings" pitchFamily="2" charset="2"/>
              <a:buChar char="q"/>
            </a:pPr>
            <a:r>
              <a:rPr lang="en-US" sz="2800" b="1" smtClean="0"/>
              <a:t>Started AMAI Research Foundation 2014 Nov 23 </a:t>
            </a:r>
            <a:r>
              <a:rPr lang="en-US" sz="2000" i="1" smtClean="0">
                <a:solidFill>
                  <a:srgbClr val="009900"/>
                </a:solidFill>
              </a:rPr>
              <a:t>(Dr.G.Vinod Kumar &amp;Dr.Rejith Anand)</a:t>
            </a:r>
            <a:endParaRPr lang="en-US" sz="2800" b="1" smtClean="0"/>
          </a:p>
        </p:txBody>
      </p:sp>
      <p:pic>
        <p:nvPicPr>
          <p:cNvPr id="43012" name="Content Placeholder 8" descr="10388072_781167998607569_1423680398764832866_n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710238" y="1449389"/>
            <a:ext cx="3021012" cy="2265362"/>
          </a:xfr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7D45E42E-46F9-484D-9629-A6DDD093F134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43014" name="Footer Placeholder 3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43015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794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smtClean="0">
                <a:latin typeface="Aharoni" pitchFamily="2" charset="-79"/>
                <a:cs typeface="Aharoni" pitchFamily="2" charset="-79"/>
              </a:rPr>
              <a:t>AMAI</a:t>
            </a:r>
            <a:br>
              <a:rPr lang="en-US" sz="2400" b="1" smtClean="0">
                <a:latin typeface="Aharoni" pitchFamily="2" charset="-79"/>
                <a:cs typeface="Aharoni" pitchFamily="2" charset="-79"/>
              </a:rPr>
            </a:br>
            <a:r>
              <a:rPr lang="en-US" sz="2400" b="1" smtClean="0">
                <a:latin typeface="Aharoni" pitchFamily="2" charset="-79"/>
                <a:cs typeface="Aharoni" pitchFamily="2" charset="-79"/>
              </a:rPr>
              <a:t>Milestones &amp; Achievements</a:t>
            </a:r>
            <a:endParaRPr lang="en-US" sz="2400" smtClean="0"/>
          </a:p>
        </p:txBody>
      </p:sp>
      <p:sp>
        <p:nvSpPr>
          <p:cNvPr id="44035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1AF20088-0132-415F-9274-06213549F653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44037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b="1" smtClean="0"/>
              <a:t> KUHS Senate</a:t>
            </a:r>
            <a:r>
              <a:rPr lang="en-US" sz="1800" b="1" smtClean="0"/>
              <a:t> </a:t>
            </a:r>
            <a:r>
              <a:rPr lang="en-US" sz="1800" b="1" i="1" smtClean="0">
                <a:solidFill>
                  <a:srgbClr val="009900"/>
                </a:solidFill>
              </a:rPr>
              <a:t>(Dr.G.Vinod Kumar &amp;Dr.Rejith Anand)</a:t>
            </a:r>
            <a:endParaRPr lang="en-US" sz="2400" b="1" i="1" smtClean="0">
              <a:solidFill>
                <a:srgbClr val="009900"/>
              </a:solidFill>
            </a:endParaRPr>
          </a:p>
          <a:p>
            <a:pPr eaLnBrk="1" hangingPunct="1"/>
            <a:r>
              <a:rPr lang="en-US" sz="2400" b="1" smtClean="0">
                <a:solidFill>
                  <a:srgbClr val="C00000"/>
                </a:solidFill>
              </a:rPr>
              <a:t>2</a:t>
            </a:r>
            <a:r>
              <a:rPr lang="en-US" sz="2400" b="1" baseline="30000" smtClean="0">
                <a:solidFill>
                  <a:srgbClr val="C00000"/>
                </a:solidFill>
              </a:rPr>
              <a:t>nd</a:t>
            </a:r>
            <a:r>
              <a:rPr lang="en-US" sz="2400" b="1" smtClean="0">
                <a:solidFill>
                  <a:srgbClr val="C00000"/>
                </a:solidFill>
              </a:rPr>
              <a:t> CCIM victory</a:t>
            </a:r>
            <a:r>
              <a:rPr lang="en-US" sz="2400" b="1" i="1" smtClean="0">
                <a:solidFill>
                  <a:srgbClr val="C00000"/>
                </a:solidFill>
              </a:rPr>
              <a:t> </a:t>
            </a:r>
            <a:r>
              <a:rPr lang="en-US" sz="2400" b="1" smtClean="0">
                <a:solidFill>
                  <a:srgbClr val="C00000"/>
                </a:solidFill>
              </a:rPr>
              <a:t>2018</a:t>
            </a:r>
            <a:r>
              <a:rPr lang="en-US" sz="1800" b="1" i="1" smtClean="0">
                <a:solidFill>
                  <a:srgbClr val="009900"/>
                </a:solidFill>
              </a:rPr>
              <a:t>(Dr.Rajuthomas&amp;Dr.Sadath)</a:t>
            </a:r>
            <a:endParaRPr lang="en-US" sz="2400" b="1" i="1" smtClean="0">
              <a:solidFill>
                <a:srgbClr val="009900"/>
              </a:solidFill>
            </a:endParaRPr>
          </a:p>
          <a:p>
            <a:pPr eaLnBrk="1" hangingPunct="1"/>
            <a:r>
              <a:rPr lang="en-US" sz="2400" b="1" smtClean="0"/>
              <a:t>Kerala Medical Council  </a:t>
            </a:r>
            <a:r>
              <a:rPr lang="en-US" sz="1800" b="1" i="1" smtClean="0">
                <a:solidFill>
                  <a:srgbClr val="009900"/>
                </a:solidFill>
              </a:rPr>
              <a:t>(Dr.Rajuthomas&amp;Dr.Sadath)</a:t>
            </a:r>
            <a:endParaRPr lang="en-US" sz="2400" b="1" smtClean="0"/>
          </a:p>
          <a:p>
            <a:pPr eaLnBrk="1" hangingPunct="1"/>
            <a:r>
              <a:rPr lang="en-US" sz="2400" b="1" smtClean="0"/>
              <a:t>Medicinal Plant Board</a:t>
            </a:r>
            <a:r>
              <a:rPr lang="en-US" sz="1800" b="1" smtClean="0"/>
              <a:t> </a:t>
            </a:r>
            <a:r>
              <a:rPr lang="en-US" sz="1800" b="1" i="1" smtClean="0">
                <a:solidFill>
                  <a:srgbClr val="009900"/>
                </a:solidFill>
              </a:rPr>
              <a:t>(Dr.Rajuthomas&amp;Dr.Sadath)</a:t>
            </a:r>
            <a:endParaRPr lang="en-US" sz="2400" b="1" i="1" smtClean="0">
              <a:solidFill>
                <a:srgbClr val="009900"/>
              </a:solidFill>
            </a:endParaRPr>
          </a:p>
          <a:p>
            <a:pPr eaLnBrk="1" hangingPunct="1"/>
            <a:r>
              <a:rPr lang="en-US" sz="2400" b="1" smtClean="0"/>
              <a:t>Clinical Establishment Council </a:t>
            </a:r>
            <a:r>
              <a:rPr lang="en-US" sz="1800" b="1" i="1" smtClean="0">
                <a:solidFill>
                  <a:srgbClr val="009900"/>
                </a:solidFill>
              </a:rPr>
              <a:t>(Dr.Rajuthomas&amp;Dr.Sadath)</a:t>
            </a:r>
          </a:p>
          <a:p>
            <a:pPr eaLnBrk="1" hangingPunct="1"/>
            <a:r>
              <a:rPr lang="en-US" sz="2400" b="1" smtClean="0"/>
              <a:t>District Committee Offices  2018 ,2020 </a:t>
            </a:r>
            <a:endParaRPr lang="en-US" sz="3200" b="1" smtClean="0"/>
          </a:p>
        </p:txBody>
      </p:sp>
      <p:pic>
        <p:nvPicPr>
          <p:cNvPr id="44038" name="Picture 6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smtClean="0"/>
              <a:t>Co Operative sector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92213"/>
            <a:ext cx="5029200" cy="3429000"/>
          </a:xfrm>
        </p:spPr>
        <p:txBody>
          <a:bodyPr/>
          <a:lstStyle/>
          <a:p>
            <a:pPr eaLnBrk="1" hangingPunct="1"/>
            <a:endParaRPr lang="en-US" sz="2400" b="1" smtClean="0"/>
          </a:p>
          <a:p>
            <a:pPr eaLnBrk="1" hangingPunct="1"/>
            <a:r>
              <a:rPr lang="en-US" sz="2400" b="1" err="1" smtClean="0"/>
              <a:t>Thiruvananthapuram</a:t>
            </a:r>
            <a:endParaRPr lang="en-US" sz="2400" b="1" smtClean="0"/>
          </a:p>
          <a:p>
            <a:pPr eaLnBrk="1" hangingPunct="1"/>
            <a:r>
              <a:rPr lang="en-US" sz="2400" b="1" err="1" smtClean="0"/>
              <a:t>Kollam- Bheshajam</a:t>
            </a:r>
            <a:endParaRPr lang="en-US" sz="2400" b="1" smtClean="0"/>
          </a:p>
          <a:p>
            <a:pPr eaLnBrk="1" hangingPunct="1"/>
            <a:r>
              <a:rPr lang="en-US" sz="2400" b="1" smtClean="0"/>
              <a:t>AMPIC Pharmacy Thrissur</a:t>
            </a:r>
            <a:endParaRPr lang="en-US" sz="2400" b="1" smtClean="0"/>
          </a:p>
          <a:p>
            <a:pPr eaLnBrk="1" hangingPunct="1"/>
            <a:r>
              <a:rPr lang="en-US" sz="2400" b="1" err="1" smtClean="0"/>
              <a:t>Kozhikkode – Kerala Ayurveda Co Op Society </a:t>
            </a:r>
          </a:p>
        </p:txBody>
      </p:sp>
      <p:pic>
        <p:nvPicPr>
          <p:cNvPr id="47108" name="Content Placeholder 7" descr="14650063_675910955908426_4850876036880072926_n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791206" y="1581152"/>
            <a:ext cx="2905125" cy="1936750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B1575BE3-4765-41EA-BA07-F40780EF26AF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47110" name="Footer Placeholder 4"/>
          <p:cNvSpPr>
            <a:spLocks noGrp="1"/>
          </p:cNvSpPr>
          <p:nvPr>
            <p:ph type="ftr" sz="quarter" idx="17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pic>
        <p:nvPicPr>
          <p:cNvPr id="47111" name="Picture 8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smtClean="0"/>
              <a:t>Organizational crisis</a:t>
            </a:r>
            <a:endParaRPr lang="en-US" b="1"/>
          </a:p>
        </p:txBody>
      </p:sp>
      <p:sp>
        <p:nvSpPr>
          <p:cNvPr id="4813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3BA25700-CB74-4624-96BB-A7DB7E0CE68F}" type="slidenum">
              <a:rPr lang="en-US"/>
              <a:pPr>
                <a:defRPr/>
              </a:pPr>
              <a:t>57</a:t>
            </a:fld>
            <a:endParaRPr lang="en-US"/>
          </a:p>
        </p:txBody>
      </p:sp>
      <p:sp>
        <p:nvSpPr>
          <p:cNvPr id="48133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After 1995 CCIM election </a:t>
            </a:r>
          </a:p>
          <a:p>
            <a:pPr lvl="1" eaLnBrk="1" hangingPunct="1"/>
            <a:r>
              <a:rPr lang="en-US" b="1" smtClean="0"/>
              <a:t>TCR DC Dissolved and Ad hoc committee appointed </a:t>
            </a:r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2010 After 13</a:t>
            </a:r>
            <a:r>
              <a:rPr lang="en-US" b="1" baseline="30000" smtClean="0"/>
              <a:t>th</a:t>
            </a:r>
            <a:r>
              <a:rPr lang="en-US" b="1" smtClean="0"/>
              <a:t> State Conference </a:t>
            </a:r>
          </a:p>
          <a:p>
            <a:pPr lvl="1" eaLnBrk="1" hangingPunct="1"/>
            <a:r>
              <a:rPr lang="en-US" b="1" smtClean="0"/>
              <a:t>In the name of private practitioners</a:t>
            </a:r>
          </a:p>
          <a:p>
            <a:pPr lvl="1" eaLnBrk="1" hangingPunct="1"/>
            <a:r>
              <a:rPr lang="en-US" b="1" smtClean="0"/>
              <a:t>Majority of them returned to AMAI</a:t>
            </a:r>
          </a:p>
          <a:p>
            <a:pPr lvl="1" eaLnBrk="1" hangingPunct="1"/>
            <a:r>
              <a:rPr lang="en-US" b="1" smtClean="0"/>
              <a:t>No representation in any of the above issues </a:t>
            </a:r>
          </a:p>
        </p:txBody>
      </p:sp>
      <p:pic>
        <p:nvPicPr>
          <p:cNvPr id="48134" name="Picture 8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5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3250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Make a history or be a part of it</a:t>
            </a:r>
          </a:p>
        </p:txBody>
      </p:sp>
      <p:sp>
        <p:nvSpPr>
          <p:cNvPr id="5325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 wrap="square" lIns="91427" tIns="45713" rIns="91427" bIns="45713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udayakumarvg@gmail.com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fld id="{BBD827A7-CB21-40EF-AF3B-33CC0D937C27}" type="slidenum">
              <a:rPr lang="en-US"/>
              <a:pPr>
                <a:defRPr/>
              </a:pPr>
              <a:t>58</a:t>
            </a:fld>
            <a:endParaRPr lang="en-US"/>
          </a:p>
        </p:txBody>
      </p:sp>
      <p:pic>
        <p:nvPicPr>
          <p:cNvPr id="53251" name="Content Placeholder 4" descr="GettyImages-185002046-5772f4153df78cb62ce1ad69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24000" y="1352550"/>
            <a:ext cx="5602288" cy="2801938"/>
          </a:xfrm>
        </p:spPr>
      </p:pic>
      <p:pic>
        <p:nvPicPr>
          <p:cNvPr id="53254" name="Picture 7" descr="APTA Emblom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924806" y="4000502"/>
            <a:ext cx="765175" cy="989013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DC278A91-CE61-4C7E-952A-2A12D8CD688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990600" y="171450"/>
            <a:ext cx="8153400" cy="742950"/>
          </a:xfrm>
        </p:spPr>
        <p:txBody>
          <a:bodyPr/>
          <a:lstStyle/>
          <a:p>
            <a:r>
              <a:rPr lang="en-US" sz="3600" b="1" smtClean="0"/>
              <a:t>State Conference/ Office bearers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4294967295"/>
          </p:nvPr>
        </p:nvGraphicFramePr>
        <p:xfrm>
          <a:off x="457200" y="1200150"/>
          <a:ext cx="83058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149"/>
                <a:gridCol w="1374418"/>
                <a:gridCol w="2205080"/>
                <a:gridCol w="1846922"/>
                <a:gridCol w="2416231"/>
              </a:tblGrid>
              <a:tr h="381000">
                <a:tc>
                  <a:txBody>
                    <a:bodyPr vert="horz" wrap="square"/>
                    <a:lstStyle/>
                    <a:p>
                      <a:pPr algn="ctr"/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500" smtClean="0"/>
                        <a:t>Year/Place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500" smtClean="0"/>
                        <a:t>President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500" smtClean="0"/>
                        <a:t>General Secretary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500" smtClean="0"/>
                        <a:t>Treasurer</a:t>
                      </a:r>
                      <a:endParaRPr lang="en-US" sz="1500"/>
                    </a:p>
                  </a:txBody>
                  <a:tcPr/>
                </a:tc>
              </a:tr>
              <a:tr h="365760">
                <a:tc>
                  <a:txBody>
                    <a:bodyPr vert="horz"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1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1979, KKD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N.S.Narayanan Nair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smtClean="0"/>
                        <a:t>C.K.</a:t>
                      </a:r>
                      <a:r>
                        <a:rPr lang="en-US" sz="1500" baseline="0" smtClean="0"/>
                        <a:t> Divakaran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M.Gopalakrishnan</a:t>
                      </a:r>
                      <a:endParaRPr lang="en-US" sz="1500"/>
                    </a:p>
                  </a:txBody>
                  <a:tcPr/>
                </a:tc>
              </a:tr>
              <a:tr h="365760">
                <a:tc>
                  <a:txBody>
                    <a:bodyPr vert="horz"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2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1980 TVPM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P.R.Sukumaran Nair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C.Rethnakaran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N.S.Narayanan</a:t>
                      </a:r>
                      <a:r>
                        <a:rPr lang="en-US" sz="1500" baseline="0" smtClean="0"/>
                        <a:t> Nair</a:t>
                      </a:r>
                      <a:endParaRPr lang="en-US" sz="1500"/>
                    </a:p>
                  </a:txBody>
                  <a:tcPr/>
                </a:tc>
              </a:tr>
              <a:tr h="365760">
                <a:tc>
                  <a:txBody>
                    <a:bodyPr vert="horz"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3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1882 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err="1" smtClean="0"/>
                        <a:t>N.S.Narayanan Nair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T.Gopinathan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M.Gopalakrishnan</a:t>
                      </a:r>
                      <a:endParaRPr lang="en-US" sz="1500"/>
                    </a:p>
                  </a:txBody>
                  <a:tcPr/>
                </a:tc>
              </a:tr>
              <a:tr h="365760">
                <a:tc>
                  <a:txBody>
                    <a:bodyPr vert="horz"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4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1984</a:t>
                      </a:r>
                      <a:r>
                        <a:rPr lang="en-US" sz="1500" baseline="0" smtClean="0"/>
                        <a:t> TSSR</a:t>
                      </a:r>
                      <a:endParaRPr lang="en-US" sz="1500" smtClean="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P.Kumaran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G.Vinodkumar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err="1" smtClean="0"/>
                        <a:t>N.S.Narayanan</a:t>
                      </a:r>
                      <a:r>
                        <a:rPr lang="en-US" sz="1500" baseline="0" smtClean="0"/>
                        <a:t> Nair</a:t>
                      </a:r>
                      <a:endParaRPr lang="en-US" sz="1500"/>
                    </a:p>
                  </a:txBody>
                  <a:tcPr/>
                </a:tc>
              </a:tr>
              <a:tr h="365760">
                <a:tc>
                  <a:txBody>
                    <a:bodyPr vert="horz"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5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1985 EKM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G.Vinodkumar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V.V.Narayanan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T.V.Ramankutty</a:t>
                      </a:r>
                      <a:r>
                        <a:rPr lang="en-US" sz="1500" baseline="0" smtClean="0"/>
                        <a:t> Varrier</a:t>
                      </a:r>
                      <a:endParaRPr lang="en-US" sz="1500"/>
                    </a:p>
                  </a:txBody>
                  <a:tcPr/>
                </a:tc>
              </a:tr>
              <a:tr h="365760">
                <a:tc>
                  <a:txBody>
                    <a:bodyPr vert="horz"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6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1988 KLM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J.Seetharaman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M.K.Baby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G.Vinodkumar</a:t>
                      </a:r>
                      <a:endParaRPr lang="en-US" sz="1500"/>
                    </a:p>
                  </a:txBody>
                  <a:tcPr/>
                </a:tc>
              </a:tr>
              <a:tr h="365760">
                <a:tc>
                  <a:txBody>
                    <a:bodyPr vert="horz" wrap="square"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500" smtClean="0"/>
                        <a:t>7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smtClean="0"/>
                        <a:t>1990 PKD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J.Seetharaman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M.K.Baby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Balachandra</a:t>
                      </a:r>
                      <a:r>
                        <a:rPr lang="en-US" sz="1500" baseline="0" smtClean="0"/>
                        <a:t> Menon</a:t>
                      </a:r>
                      <a:endParaRPr lang="en-US" sz="1500"/>
                    </a:p>
                  </a:txBody>
                  <a:tcPr/>
                </a:tc>
              </a:tr>
              <a:tr h="365760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500" smtClean="0"/>
                        <a:t>8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smtClean="0"/>
                        <a:t>1994 KKD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K.Anilkumar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V.G.Udayakumar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G.Vinodkumar</a:t>
                      </a:r>
                      <a:endParaRPr lang="en-US" sz="150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0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fld id="{33E62BB3-719D-435F-9F70-387BF738814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>
          <a:xfrm>
            <a:off x="990600" y="171450"/>
            <a:ext cx="8153400" cy="742950"/>
          </a:xfrm>
        </p:spPr>
        <p:txBody>
          <a:bodyPr>
            <a:normAutofit/>
          </a:bodyPr>
          <a:lstStyle/>
          <a:p>
            <a:r>
              <a:rPr lang="en-US" sz="3600" b="1" smtClean="0"/>
              <a:t>State Conference/ Office bearers</a:t>
            </a:r>
            <a:endParaRPr lang="en-US" sz="3600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294967295"/>
          </p:nvPr>
        </p:nvGraphicFramePr>
        <p:xfrm>
          <a:off x="685800" y="1047750"/>
          <a:ext cx="7772399" cy="3551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754"/>
                <a:gridCol w="1162226"/>
                <a:gridCol w="1670703"/>
                <a:gridCol w="1888621"/>
                <a:gridCol w="2397095"/>
              </a:tblGrid>
              <a:tr h="388620"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smtClean="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/>
                        <a:t>Year 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/>
                        <a:t>President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/>
                        <a:t>General Secretary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smtClean="0"/>
                        <a:t>Treasurer</a:t>
                      </a:r>
                      <a:endParaRPr lang="en-US" sz="1400"/>
                    </a:p>
                  </a:txBody>
                  <a:tcPr/>
                </a:tc>
              </a:tr>
              <a:tr h="342900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500" smtClean="0"/>
                        <a:t>9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smtClean="0"/>
                        <a:t>1997 KTM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K.Anilkumar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S.Dilipkumar</a:t>
                      </a:r>
                      <a:endParaRPr lang="en-US" sz="15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500" err="1" smtClean="0"/>
                        <a:t>T.A.Salim</a:t>
                      </a:r>
                      <a:endParaRPr lang="en-US" sz="1500"/>
                    </a:p>
                  </a:txBody>
                  <a:tcPr/>
                </a:tc>
              </a:tr>
              <a:tr h="342900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400" smtClean="0"/>
                        <a:t>10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smtClean="0"/>
                        <a:t>2000 KLM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K.Anilkumar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S.Dilipkumar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T.A.Salim</a:t>
                      </a:r>
                      <a:endParaRPr lang="en-US" sz="1400"/>
                    </a:p>
                  </a:txBody>
                  <a:tcPr/>
                </a:tc>
              </a:tr>
              <a:tr h="338328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400" smtClean="0"/>
                        <a:t>11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smtClean="0"/>
                        <a:t>2003 ALY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Rammohan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smtClean="0"/>
                        <a:t>Mohan</a:t>
                      </a:r>
                      <a:r>
                        <a:rPr lang="en-US" sz="1400" baseline="0" smtClean="0"/>
                        <a:t> Cyriac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Balakrishnan</a:t>
                      </a:r>
                      <a:endParaRPr lang="en-US" sz="1400"/>
                    </a:p>
                  </a:txBody>
                  <a:tcPr/>
                </a:tc>
              </a:tr>
              <a:tr h="34747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400" smtClean="0"/>
                        <a:t>12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smtClean="0"/>
                        <a:t>2007 ALY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200" err="1" smtClean="0"/>
                        <a:t>V.G.Udayakumar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Joji Thachil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Baskaran</a:t>
                      </a:r>
                      <a:endParaRPr lang="en-US" sz="1400"/>
                    </a:p>
                  </a:txBody>
                  <a:tcPr/>
                </a:tc>
              </a:tr>
              <a:tr h="342900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400" smtClean="0"/>
                        <a:t>13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200" smtClean="0"/>
                        <a:t>2010 TSSR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T.A.Salim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V.G.Udayakumar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Rajith Anand</a:t>
                      </a:r>
                      <a:endParaRPr lang="en-US" sz="1400"/>
                    </a:p>
                  </a:txBody>
                  <a:tcPr/>
                </a:tc>
              </a:tr>
              <a:tr h="400050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400" smtClean="0"/>
                        <a:t>14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smtClean="0"/>
                        <a:t>2012 KKD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G.Vinodkumar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Rajith Anand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Ramachandran</a:t>
                      </a:r>
                      <a:endParaRPr lang="en-US" sz="1400"/>
                    </a:p>
                  </a:txBody>
                  <a:tcPr/>
                </a:tc>
              </a:tr>
              <a:tr h="342900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400" smtClean="0"/>
                        <a:t>15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smtClean="0"/>
                        <a:t>2015 KLM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G.Vinodkumar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Rajith Anand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Mansoor Ali Gurikkal</a:t>
                      </a:r>
                      <a:endParaRPr lang="en-US" sz="1400"/>
                    </a:p>
                  </a:txBody>
                  <a:tcPr/>
                </a:tc>
              </a:tr>
              <a:tr h="35247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400" smtClean="0"/>
                        <a:t>16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smtClean="0"/>
                        <a:t>2018</a:t>
                      </a:r>
                      <a:r>
                        <a:rPr lang="en-US" sz="1400" baseline="0" smtClean="0"/>
                        <a:t> ALP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Raju Thomas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Sadath</a:t>
                      </a:r>
                      <a:r>
                        <a:rPr lang="en-US" sz="1400" baseline="0" smtClean="0"/>
                        <a:t> Dinakar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Mansoor Ali Gurikkal</a:t>
                      </a:r>
                      <a:endParaRPr lang="en-US" sz="1400"/>
                    </a:p>
                  </a:txBody>
                  <a:tcPr/>
                </a:tc>
              </a:tr>
              <a:tr h="35247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400" smtClean="0"/>
                        <a:t>17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smtClean="0"/>
                        <a:t>2021EKM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Raju Thomas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Sadath Dinakar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400" err="1" smtClean="0"/>
                        <a:t>Mansoor Ali Gurikkal</a:t>
                      </a:r>
                      <a:endParaRPr lang="en-US" sz="140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7" descr="APTA Emblom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5" y="133350"/>
            <a:ext cx="536575" cy="6937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AMAI Aims &amp; Objectives</a:t>
            </a:r>
            <a:endParaRPr lang="en-US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48380" y="1733550"/>
            <a:ext cx="3160295" cy="1876425"/>
          </a:xfrm>
        </p:spPr>
      </p:pic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AMAI Registration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smtClean="0"/>
              <a:t>Registered under ICSR act in 1996 at Malappuram.</a:t>
            </a:r>
          </a:p>
          <a:p>
            <a:r>
              <a:rPr lang="en-US" b="1" smtClean="0"/>
              <a:t>Revised in 2010, Kasargode</a:t>
            </a:r>
            <a:endParaRPr lang="en-US" b="1" smtClean="0"/>
          </a:p>
          <a:p>
            <a:r>
              <a:rPr lang="en-US" b="1" smtClean="0"/>
              <a:t>Section 4 </a:t>
            </a:r>
          </a:p>
          <a:p>
            <a:pPr lvl="1"/>
            <a:r>
              <a:rPr lang="en-US" b="1" smtClean="0"/>
              <a:t>Aims &amp; Objectives</a:t>
            </a:r>
            <a:r>
              <a:rPr lang="en-US" smtClean="0"/>
              <a:t> </a:t>
            </a:r>
            <a:endParaRPr lang="en-US"/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_rels/theme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image" Target="../media/image2.jpeg" /></Relationships>
</file>

<file path=ppt/theme/theme1.xml><?xml version="1.0" encoding="utf-8"?>
<a:theme xmlns:r="http://schemas.openxmlformats.org/officeDocument/2006/relationships"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Arial"/>
        <a:cs typeface="Arial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Arial"/>
        <a:cs typeface="Arial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342</Paragraphs>
  <Slides>58</Slides>
  <Notes>3</Notes>
  <TotalTime>1003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baseType="lpstr" size="66">
      <vt:lpstr>Arial</vt:lpstr>
      <vt:lpstr>Tw Cen MT</vt:lpstr>
      <vt:lpstr>Wingdings</vt:lpstr>
      <vt:lpstr>Wingdings 2</vt:lpstr>
      <vt:lpstr>Calibri</vt:lpstr>
      <vt:lpstr>Aharoni</vt:lpstr>
      <vt:lpstr>Arial Black</vt:lpstr>
      <vt:lpstr>Median</vt:lpstr>
      <vt:lpstr>Ayurveda Medical association of Indiaaims &amp; objectives  a historical evaluation</vt:lpstr>
      <vt:lpstr>എ.എം.എ.ഐയുടെ ഉത്ഭവം </vt:lpstr>
      <vt:lpstr>എ.എം.എ.ഐയുടെ ഉത്ഭവം </vt:lpstr>
      <vt:lpstr>എ.എം.എ.ഐയുടെ ഉത്ഭവം </vt:lpstr>
      <vt:lpstr>AMAI Origins </vt:lpstr>
      <vt:lpstr>State Conference/ Office bearers</vt:lpstr>
      <vt:lpstr>State Conference/ Office bearers</vt:lpstr>
      <vt:lpstr>AMAI Aims &amp; Objectives</vt:lpstr>
      <vt:lpstr>AMAI Registration</vt:lpstr>
      <vt:lpstr>Aims &amp; Objectives </vt:lpstr>
      <vt:lpstr>Aims &amp; Objectives </vt:lpstr>
      <vt:lpstr>Aims &amp; Objectives </vt:lpstr>
      <vt:lpstr>Role of AMAI in Ayurveda sector </vt:lpstr>
      <vt:lpstr>Role of AMAI in Ayurveda sector</vt:lpstr>
      <vt:lpstr>Role of AMAI in Ayurveda sector</vt:lpstr>
      <vt:lpstr>Anti Quackery movements</vt:lpstr>
      <vt:lpstr>Anti Quackery movements</vt:lpstr>
      <vt:lpstr>Anti Quackery movements</vt:lpstr>
      <vt:lpstr>Anti Quackery movements</vt:lpstr>
      <vt:lpstr>Anti Quackery movements</vt:lpstr>
      <vt:lpstr>Anti Quackery movementsHistorical judgment from Apex court</vt:lpstr>
      <vt:lpstr>Kerala High Court  verdict on (14.10.20)</vt:lpstr>
      <vt:lpstr>Kerala HC Dismissed Section 38(14.10.20)</vt:lpstr>
      <vt:lpstr>The ultimate goal- KMP Bill </vt:lpstr>
      <vt:lpstr>സ്വകാര്യ ചികിത്സാ രംഗത്തെ ഇടപെടലുകൾ</vt:lpstr>
      <vt:lpstr>സ്വകാര്യ ചികിത്സാ രംഗത്തെ ഇടപെടലുകൾ</vt:lpstr>
      <vt:lpstr>സ്വകാര്യ ചികിത്സാ രംഗത്തെ ഇടപെടലുകൾ</vt:lpstr>
      <vt:lpstr>സ്വകാര്യ ചികിത്സാ രംഗത്തെ ഇടപെടലുകൾ</vt:lpstr>
      <vt:lpstr>സ്വകാര്യ ചികിത്സാ രംഗത്തെ ഇടപെടലുകൾ</vt:lpstr>
      <vt:lpstr>ഔഷധ രംഗത്തെ ഇടപെടലുകൾ</vt:lpstr>
      <vt:lpstr>System Development</vt:lpstr>
      <vt:lpstr>Tourism sector  intervention</vt:lpstr>
      <vt:lpstr>For employment generation</vt:lpstr>
      <vt:lpstr>For employment generation</vt:lpstr>
      <vt:lpstr>AMAI interventions Education sector </vt:lpstr>
      <vt:lpstr>AMAI interventions Education sector</vt:lpstr>
      <vt:lpstr>AMAI interventions Education sector</vt:lpstr>
      <vt:lpstr>AMAI interventions Education sector </vt:lpstr>
      <vt:lpstr>AMAI interventions Education sector </vt:lpstr>
      <vt:lpstr>AMAI interventions Education sector </vt:lpstr>
      <vt:lpstr>അംഗങ്ങളുടെ ക്ഷേമ പ്രവർത്തനങ്ങൾ</vt:lpstr>
      <vt:lpstr>അംഗങ്ങളുടെ ക്ഷേമ പ്രവർത്തനങ്ങൾനിയമ സംരക്ഷണം</vt:lpstr>
      <vt:lpstr>പൊതുജനാരോഗ്യ രംഗം</vt:lpstr>
      <vt:lpstr>ആയുർവേദ പ്രചാരണം</vt:lpstr>
      <vt:lpstr>AMAI interventions Service sector </vt:lpstr>
      <vt:lpstr>Policy interventions</vt:lpstr>
      <vt:lpstr>Policy interventions</vt:lpstr>
      <vt:lpstr>AMAIMilestones &amp; Achievements</vt:lpstr>
      <vt:lpstr>AMAIMilestones &amp; Achievements</vt:lpstr>
      <vt:lpstr>AMAIMilestones &amp; Achievements</vt:lpstr>
      <vt:lpstr>AMAIMilestones &amp; Achievements</vt:lpstr>
      <vt:lpstr>AMAIMilestones &amp; Achievements</vt:lpstr>
      <vt:lpstr>AMAIMilestones &amp; Achievements</vt:lpstr>
      <vt:lpstr>AMAIMilestones &amp; Achievements</vt:lpstr>
      <vt:lpstr>AMAIMilestones &amp; Achievements</vt:lpstr>
      <vt:lpstr>Co Operative sector</vt:lpstr>
      <vt:lpstr>Organizational crisis</vt:lpstr>
      <vt:lpstr>Make a history or be a part of it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എ.എം.എ.ഐ  1978-2022</dc:title>
  <dc:creator>Uk</dc:creator>
  <cp:lastModifiedBy>Bibi</cp:lastModifiedBy>
  <cp:revision>151</cp:revision>
  <dcterms:created xsi:type="dcterms:W3CDTF">2006-08-16T00:00:00Z</dcterms:created>
  <dcterms:modified xsi:type="dcterms:W3CDTF">2022-11-04T10:41:33Z</dcterms:modified>
</cp:coreProperties>
</file>